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7" r:id="rId2"/>
    <p:sldId id="301" r:id="rId3"/>
    <p:sldId id="258" r:id="rId4"/>
    <p:sldId id="286" r:id="rId5"/>
    <p:sldId id="292" r:id="rId6"/>
    <p:sldId id="276" r:id="rId7"/>
    <p:sldId id="296" r:id="rId8"/>
    <p:sldId id="284" r:id="rId9"/>
    <p:sldId id="290" r:id="rId10"/>
    <p:sldId id="285" r:id="rId11"/>
    <p:sldId id="291" r:id="rId12"/>
    <p:sldId id="289" r:id="rId13"/>
    <p:sldId id="293" r:id="rId14"/>
    <p:sldId id="287" r:id="rId15"/>
    <p:sldId id="297" r:id="rId16"/>
    <p:sldId id="288" r:id="rId17"/>
    <p:sldId id="298" r:id="rId18"/>
    <p:sldId id="294" r:id="rId19"/>
    <p:sldId id="283" r:id="rId20"/>
    <p:sldId id="278" r:id="rId21"/>
    <p:sldId id="300" r:id="rId22"/>
    <p:sldId id="279" r:id="rId23"/>
    <p:sldId id="280" r:id="rId24"/>
    <p:sldId id="281" r:id="rId25"/>
  </p:sldIdLst>
  <p:sldSz cx="6858000" cy="9906000" type="A4"/>
  <p:notesSz cx="5334000" cy="7562850"/>
  <p:defaultTextStyle>
    <a:defPPr>
      <a:defRPr lang="fr-FR"/>
    </a:defPPr>
    <a:lvl1pPr marL="0" algn="l" defTabSz="1188537" rtl="0" eaLnBrk="1" latinLnBrk="0" hangingPunct="1">
      <a:defRPr sz="2300" kern="1200">
        <a:solidFill>
          <a:schemeClr val="tx1"/>
        </a:solidFill>
        <a:latin typeface="+mn-lt"/>
        <a:ea typeface="+mn-ea"/>
        <a:cs typeface="+mn-cs"/>
      </a:defRPr>
    </a:lvl1pPr>
    <a:lvl2pPr marL="594269" algn="l" defTabSz="1188537" rtl="0" eaLnBrk="1" latinLnBrk="0" hangingPunct="1">
      <a:defRPr sz="2300" kern="1200">
        <a:solidFill>
          <a:schemeClr val="tx1"/>
        </a:solidFill>
        <a:latin typeface="+mn-lt"/>
        <a:ea typeface="+mn-ea"/>
        <a:cs typeface="+mn-cs"/>
      </a:defRPr>
    </a:lvl2pPr>
    <a:lvl3pPr marL="1188537" algn="l" defTabSz="1188537" rtl="0" eaLnBrk="1" latinLnBrk="0" hangingPunct="1">
      <a:defRPr sz="2300" kern="1200">
        <a:solidFill>
          <a:schemeClr val="tx1"/>
        </a:solidFill>
        <a:latin typeface="+mn-lt"/>
        <a:ea typeface="+mn-ea"/>
        <a:cs typeface="+mn-cs"/>
      </a:defRPr>
    </a:lvl3pPr>
    <a:lvl4pPr marL="1782806" algn="l" defTabSz="1188537" rtl="0" eaLnBrk="1" latinLnBrk="0" hangingPunct="1">
      <a:defRPr sz="2300" kern="1200">
        <a:solidFill>
          <a:schemeClr val="tx1"/>
        </a:solidFill>
        <a:latin typeface="+mn-lt"/>
        <a:ea typeface="+mn-ea"/>
        <a:cs typeface="+mn-cs"/>
      </a:defRPr>
    </a:lvl4pPr>
    <a:lvl5pPr marL="2377074" algn="l" defTabSz="1188537" rtl="0" eaLnBrk="1" latinLnBrk="0" hangingPunct="1">
      <a:defRPr sz="2300" kern="1200">
        <a:solidFill>
          <a:schemeClr val="tx1"/>
        </a:solidFill>
        <a:latin typeface="+mn-lt"/>
        <a:ea typeface="+mn-ea"/>
        <a:cs typeface="+mn-cs"/>
      </a:defRPr>
    </a:lvl5pPr>
    <a:lvl6pPr marL="2971343" algn="l" defTabSz="1188537" rtl="0" eaLnBrk="1" latinLnBrk="0" hangingPunct="1">
      <a:defRPr sz="2300" kern="1200">
        <a:solidFill>
          <a:schemeClr val="tx1"/>
        </a:solidFill>
        <a:latin typeface="+mn-lt"/>
        <a:ea typeface="+mn-ea"/>
        <a:cs typeface="+mn-cs"/>
      </a:defRPr>
    </a:lvl6pPr>
    <a:lvl7pPr marL="3565611" algn="l" defTabSz="1188537" rtl="0" eaLnBrk="1" latinLnBrk="0" hangingPunct="1">
      <a:defRPr sz="2300" kern="1200">
        <a:solidFill>
          <a:schemeClr val="tx1"/>
        </a:solidFill>
        <a:latin typeface="+mn-lt"/>
        <a:ea typeface="+mn-ea"/>
        <a:cs typeface="+mn-cs"/>
      </a:defRPr>
    </a:lvl7pPr>
    <a:lvl8pPr marL="4159880" algn="l" defTabSz="1188537" rtl="0" eaLnBrk="1" latinLnBrk="0" hangingPunct="1">
      <a:defRPr sz="2300" kern="1200">
        <a:solidFill>
          <a:schemeClr val="tx1"/>
        </a:solidFill>
        <a:latin typeface="+mn-lt"/>
        <a:ea typeface="+mn-ea"/>
        <a:cs typeface="+mn-cs"/>
      </a:defRPr>
    </a:lvl8pPr>
    <a:lvl9pPr marL="4754148" algn="l" defTabSz="1188537" rtl="0" eaLnBrk="1" latinLnBrk="0" hangingPunct="1">
      <a:defRPr sz="23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CC00"/>
  </p:clrMru>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7" d="100"/>
          <a:sy n="77" d="100"/>
        </p:scale>
        <p:origin x="-1650" y="300"/>
      </p:cViewPr>
      <p:guideLst>
        <p:guide orient="horz" pos="3772"/>
        <p:guide pos="2777"/>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311400" cy="37782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021013" y="0"/>
            <a:ext cx="2311400" cy="377825"/>
          </a:xfrm>
          <a:prstGeom prst="rect">
            <a:avLst/>
          </a:prstGeom>
        </p:spPr>
        <p:txBody>
          <a:bodyPr vert="horz" lIns="91440" tIns="45720" rIns="91440" bIns="45720" rtlCol="0"/>
          <a:lstStyle>
            <a:lvl1pPr algn="r">
              <a:defRPr sz="1200"/>
            </a:lvl1pPr>
          </a:lstStyle>
          <a:p>
            <a:fld id="{F10EC4FA-66B1-46C3-9B0B-FED5EDC75872}" type="datetimeFigureOut">
              <a:rPr lang="fr-FR" smtClean="0"/>
              <a:pPr/>
              <a:t>16/09/2024</a:t>
            </a:fld>
            <a:endParaRPr lang="fr-FR"/>
          </a:p>
        </p:txBody>
      </p:sp>
      <p:sp>
        <p:nvSpPr>
          <p:cNvPr id="4" name="Espace réservé de l'image des diapositives 3"/>
          <p:cNvSpPr>
            <a:spLocks noGrp="1" noRot="1" noChangeAspect="1"/>
          </p:cNvSpPr>
          <p:nvPr>
            <p:ph type="sldImg" idx="2"/>
          </p:nvPr>
        </p:nvSpPr>
        <p:spPr>
          <a:xfrm>
            <a:off x="1684338" y="566738"/>
            <a:ext cx="1965325" cy="28368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533400" y="3592513"/>
            <a:ext cx="4267200" cy="34036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7183438"/>
            <a:ext cx="2311400" cy="37782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021013" y="7183438"/>
            <a:ext cx="2311400" cy="377825"/>
          </a:xfrm>
          <a:prstGeom prst="rect">
            <a:avLst/>
          </a:prstGeom>
        </p:spPr>
        <p:txBody>
          <a:bodyPr vert="horz" lIns="91440" tIns="45720" rIns="91440" bIns="45720" rtlCol="0" anchor="b"/>
          <a:lstStyle>
            <a:lvl1pPr algn="r">
              <a:defRPr sz="1200"/>
            </a:lvl1pPr>
          </a:lstStyle>
          <a:p>
            <a:fld id="{CB25A00F-CEAB-42A1-AB23-D40D2DF59183}"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B25A00F-CEAB-42A1-AB23-D40D2DF59183}" type="slidenum">
              <a:rPr lang="fr-FR" smtClean="0"/>
              <a:pPr/>
              <a:t>4</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B25A00F-CEAB-42A1-AB23-D40D2DF59183}" type="slidenum">
              <a:rPr lang="fr-FR" smtClean="0"/>
              <a:pPr/>
              <a:t>20</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4350" y="3070860"/>
            <a:ext cx="5829300" cy="38472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028700" y="5547360"/>
            <a:ext cx="4800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185813" y="141180"/>
            <a:ext cx="4702629" cy="709855"/>
          </a:xfrm>
          <a:prstGeom prst="rect">
            <a:avLst/>
          </a:prstGeom>
        </p:spPr>
      </p:pic>
      <p:pic>
        <p:nvPicPr>
          <p:cNvPr id="17" name="bg object 17"/>
          <p:cNvPicPr/>
          <p:nvPr/>
        </p:nvPicPr>
        <p:blipFill>
          <a:blip r:embed="rId3" cstate="print"/>
          <a:stretch>
            <a:fillRect/>
          </a:stretch>
        </p:blipFill>
        <p:spPr>
          <a:xfrm>
            <a:off x="149071" y="114298"/>
            <a:ext cx="845428" cy="929201"/>
          </a:xfrm>
          <a:prstGeom prst="rect">
            <a:avLst/>
          </a:prstGeom>
        </p:spPr>
      </p:pic>
      <p:pic>
        <p:nvPicPr>
          <p:cNvPr id="18" name="bg object 18"/>
          <p:cNvPicPr/>
          <p:nvPr/>
        </p:nvPicPr>
        <p:blipFill>
          <a:blip r:embed="rId4" cstate="print"/>
          <a:stretch>
            <a:fillRect/>
          </a:stretch>
        </p:blipFill>
        <p:spPr>
          <a:xfrm>
            <a:off x="337625" y="2655374"/>
            <a:ext cx="6176609" cy="6864999"/>
          </a:xfrm>
          <a:prstGeom prst="rect">
            <a:avLst/>
          </a:prstGeom>
        </p:spPr>
      </p:pic>
      <p:pic>
        <p:nvPicPr>
          <p:cNvPr id="19" name="bg object 19"/>
          <p:cNvPicPr/>
          <p:nvPr/>
        </p:nvPicPr>
        <p:blipFill>
          <a:blip r:embed="rId5" cstate="print"/>
          <a:stretch>
            <a:fillRect/>
          </a:stretch>
        </p:blipFill>
        <p:spPr>
          <a:xfrm>
            <a:off x="2830720" y="5569068"/>
            <a:ext cx="151586" cy="301005"/>
          </a:xfrm>
          <a:prstGeom prst="rect">
            <a:avLst/>
          </a:prstGeom>
        </p:spPr>
      </p:pic>
      <p:pic>
        <p:nvPicPr>
          <p:cNvPr id="20" name="bg object 20"/>
          <p:cNvPicPr/>
          <p:nvPr/>
        </p:nvPicPr>
        <p:blipFill>
          <a:blip r:embed="rId6" cstate="print"/>
          <a:stretch>
            <a:fillRect/>
          </a:stretch>
        </p:blipFill>
        <p:spPr>
          <a:xfrm>
            <a:off x="3344744" y="5569068"/>
            <a:ext cx="284802" cy="301005"/>
          </a:xfrm>
          <a:prstGeom prst="rect">
            <a:avLst/>
          </a:prstGeom>
        </p:spPr>
      </p:pic>
      <p:sp>
        <p:nvSpPr>
          <p:cNvPr id="2" name="Holder 2"/>
          <p:cNvSpPr>
            <a:spLocks noGrp="1"/>
          </p:cNvSpPr>
          <p:nvPr>
            <p:ph type="title"/>
          </p:nvPr>
        </p:nvSpPr>
        <p:spPr>
          <a:xfrm>
            <a:off x="1299345" y="1693752"/>
            <a:ext cx="4259307" cy="492443"/>
          </a:xfrm>
        </p:spPr>
        <p:txBody>
          <a:bodyPr lIns="0" tIns="0" rIns="0" bIns="0"/>
          <a:lstStyle>
            <a:lvl1pPr>
              <a:defRPr sz="3200" b="1" i="1">
                <a:solidFill>
                  <a:srgbClr val="38562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299345" y="1693752"/>
            <a:ext cx="4259307" cy="492443"/>
          </a:xfrm>
        </p:spPr>
        <p:txBody>
          <a:bodyPr lIns="0" tIns="0" rIns="0" bIns="0"/>
          <a:lstStyle>
            <a:lvl1pPr>
              <a:defRPr sz="3200" b="1" i="1">
                <a:solidFill>
                  <a:srgbClr val="385622"/>
                </a:solidFill>
                <a:latin typeface="Calibri"/>
                <a:cs typeface="Calibri"/>
              </a:defRPr>
            </a:lvl1pPr>
          </a:lstStyle>
          <a:p>
            <a:endParaRPr/>
          </a:p>
        </p:txBody>
      </p:sp>
      <p:sp>
        <p:nvSpPr>
          <p:cNvPr id="3" name="Holder 3"/>
          <p:cNvSpPr>
            <a:spLocks noGrp="1"/>
          </p:cNvSpPr>
          <p:nvPr>
            <p:ph sz="half" idx="2"/>
          </p:nvPr>
        </p:nvSpPr>
        <p:spPr>
          <a:xfrm>
            <a:off x="342900" y="2278380"/>
            <a:ext cx="298323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531870" y="2278380"/>
            <a:ext cx="298323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185813" y="141180"/>
            <a:ext cx="4702629" cy="709855"/>
          </a:xfrm>
          <a:prstGeom prst="rect">
            <a:avLst/>
          </a:prstGeom>
        </p:spPr>
      </p:pic>
      <p:pic>
        <p:nvPicPr>
          <p:cNvPr id="17" name="bg object 17"/>
          <p:cNvPicPr/>
          <p:nvPr/>
        </p:nvPicPr>
        <p:blipFill>
          <a:blip r:embed="rId3" cstate="print"/>
          <a:stretch>
            <a:fillRect/>
          </a:stretch>
        </p:blipFill>
        <p:spPr>
          <a:xfrm>
            <a:off x="149071" y="114298"/>
            <a:ext cx="845428" cy="929201"/>
          </a:xfrm>
          <a:prstGeom prst="rect">
            <a:avLst/>
          </a:prstGeom>
        </p:spPr>
      </p:pic>
      <p:pic>
        <p:nvPicPr>
          <p:cNvPr id="18" name="bg object 18"/>
          <p:cNvPicPr/>
          <p:nvPr/>
        </p:nvPicPr>
        <p:blipFill>
          <a:blip r:embed="rId4" cstate="print"/>
          <a:stretch>
            <a:fillRect/>
          </a:stretch>
        </p:blipFill>
        <p:spPr>
          <a:xfrm>
            <a:off x="337625" y="2655374"/>
            <a:ext cx="6176609" cy="6864999"/>
          </a:xfrm>
          <a:prstGeom prst="rect">
            <a:avLst/>
          </a:prstGeom>
        </p:spPr>
      </p:pic>
      <p:pic>
        <p:nvPicPr>
          <p:cNvPr id="19" name="bg object 19"/>
          <p:cNvPicPr/>
          <p:nvPr/>
        </p:nvPicPr>
        <p:blipFill>
          <a:blip r:embed="rId5" cstate="print"/>
          <a:stretch>
            <a:fillRect/>
          </a:stretch>
        </p:blipFill>
        <p:spPr>
          <a:xfrm>
            <a:off x="2830720" y="5569068"/>
            <a:ext cx="151586" cy="301005"/>
          </a:xfrm>
          <a:prstGeom prst="rect">
            <a:avLst/>
          </a:prstGeom>
        </p:spPr>
      </p:pic>
      <p:pic>
        <p:nvPicPr>
          <p:cNvPr id="20" name="bg object 20"/>
          <p:cNvPicPr/>
          <p:nvPr/>
        </p:nvPicPr>
        <p:blipFill>
          <a:blip r:embed="rId6" cstate="print"/>
          <a:stretch>
            <a:fillRect/>
          </a:stretch>
        </p:blipFill>
        <p:spPr>
          <a:xfrm>
            <a:off x="3344744" y="5569068"/>
            <a:ext cx="284802" cy="301005"/>
          </a:xfrm>
          <a:prstGeom prst="rect">
            <a:avLst/>
          </a:prstGeom>
        </p:spPr>
      </p:pic>
      <p:pic>
        <p:nvPicPr>
          <p:cNvPr id="21" name="bg object 21"/>
          <p:cNvPicPr/>
          <p:nvPr/>
        </p:nvPicPr>
        <p:blipFill>
          <a:blip r:embed="rId7" cstate="print"/>
          <a:stretch>
            <a:fillRect/>
          </a:stretch>
        </p:blipFill>
        <p:spPr>
          <a:xfrm>
            <a:off x="470262" y="928220"/>
            <a:ext cx="3040380" cy="412541"/>
          </a:xfrm>
          <a:prstGeom prst="rect">
            <a:avLst/>
          </a:prstGeom>
        </p:spPr>
      </p:pic>
      <p:pic>
        <p:nvPicPr>
          <p:cNvPr id="22" name="bg object 22"/>
          <p:cNvPicPr/>
          <p:nvPr/>
        </p:nvPicPr>
        <p:blipFill>
          <a:blip r:embed="rId8" cstate="print"/>
          <a:stretch>
            <a:fillRect/>
          </a:stretch>
        </p:blipFill>
        <p:spPr>
          <a:xfrm>
            <a:off x="3177540" y="928220"/>
            <a:ext cx="408214" cy="412541"/>
          </a:xfrm>
          <a:prstGeom prst="rect">
            <a:avLst/>
          </a:prstGeom>
        </p:spPr>
      </p:pic>
      <p:pic>
        <p:nvPicPr>
          <p:cNvPr id="23" name="bg object 23"/>
          <p:cNvPicPr/>
          <p:nvPr/>
        </p:nvPicPr>
        <p:blipFill>
          <a:blip r:embed="rId9" cstate="print"/>
          <a:stretch>
            <a:fillRect/>
          </a:stretch>
        </p:blipFill>
        <p:spPr>
          <a:xfrm>
            <a:off x="3252650" y="928220"/>
            <a:ext cx="2677886" cy="412541"/>
          </a:xfrm>
          <a:prstGeom prst="rect">
            <a:avLst/>
          </a:prstGeom>
        </p:spPr>
      </p:pic>
      <p:pic>
        <p:nvPicPr>
          <p:cNvPr id="24" name="bg object 24"/>
          <p:cNvPicPr/>
          <p:nvPr/>
        </p:nvPicPr>
        <p:blipFill>
          <a:blip r:embed="rId8" cstate="print"/>
          <a:stretch>
            <a:fillRect/>
          </a:stretch>
        </p:blipFill>
        <p:spPr>
          <a:xfrm>
            <a:off x="5597433" y="928220"/>
            <a:ext cx="408214" cy="412541"/>
          </a:xfrm>
          <a:prstGeom prst="rect">
            <a:avLst/>
          </a:prstGeom>
        </p:spPr>
      </p:pic>
      <p:pic>
        <p:nvPicPr>
          <p:cNvPr id="25" name="bg object 25"/>
          <p:cNvPicPr/>
          <p:nvPr/>
        </p:nvPicPr>
        <p:blipFill>
          <a:blip r:embed="rId10" cstate="print"/>
          <a:stretch>
            <a:fillRect/>
          </a:stretch>
        </p:blipFill>
        <p:spPr>
          <a:xfrm>
            <a:off x="5672546" y="928220"/>
            <a:ext cx="662940" cy="412541"/>
          </a:xfrm>
          <a:prstGeom prst="rect">
            <a:avLst/>
          </a:prstGeom>
        </p:spPr>
      </p:pic>
      <p:pic>
        <p:nvPicPr>
          <p:cNvPr id="26" name="bg object 26"/>
          <p:cNvPicPr/>
          <p:nvPr/>
        </p:nvPicPr>
        <p:blipFill>
          <a:blip r:embed="rId11" cstate="print"/>
          <a:stretch>
            <a:fillRect/>
          </a:stretch>
        </p:blipFill>
        <p:spPr>
          <a:xfrm>
            <a:off x="652032" y="1030523"/>
            <a:ext cx="3663445" cy="263327"/>
          </a:xfrm>
          <a:prstGeom prst="rect">
            <a:avLst/>
          </a:prstGeom>
        </p:spPr>
      </p:pic>
      <p:pic>
        <p:nvPicPr>
          <p:cNvPr id="27" name="bg object 27"/>
          <p:cNvPicPr/>
          <p:nvPr/>
        </p:nvPicPr>
        <p:blipFill>
          <a:blip r:embed="rId12" cstate="print"/>
          <a:stretch>
            <a:fillRect/>
          </a:stretch>
        </p:blipFill>
        <p:spPr>
          <a:xfrm>
            <a:off x="4537383" y="1066788"/>
            <a:ext cx="1637265" cy="185643"/>
          </a:xfrm>
          <a:prstGeom prst="rect">
            <a:avLst/>
          </a:prstGeom>
        </p:spPr>
      </p:pic>
      <p:sp>
        <p:nvSpPr>
          <p:cNvPr id="28" name="bg object 28"/>
          <p:cNvSpPr/>
          <p:nvPr/>
        </p:nvSpPr>
        <p:spPr>
          <a:xfrm>
            <a:off x="1000223" y="1623552"/>
            <a:ext cx="4852034" cy="725276"/>
          </a:xfrm>
          <a:custGeom>
            <a:avLst/>
            <a:gdLst/>
            <a:ahLst/>
            <a:cxnLst/>
            <a:rect l="l" t="t" r="r" b="b"/>
            <a:pathLst>
              <a:path w="3773804" h="553719">
                <a:moveTo>
                  <a:pt x="0" y="92201"/>
                </a:moveTo>
                <a:lnTo>
                  <a:pt x="7249" y="56310"/>
                </a:lnTo>
                <a:lnTo>
                  <a:pt x="27019" y="27003"/>
                </a:lnTo>
                <a:lnTo>
                  <a:pt x="56342" y="7244"/>
                </a:lnTo>
                <a:lnTo>
                  <a:pt x="92252" y="0"/>
                </a:lnTo>
                <a:lnTo>
                  <a:pt x="3681018" y="0"/>
                </a:lnTo>
                <a:lnTo>
                  <a:pt x="3716983" y="7244"/>
                </a:lnTo>
                <a:lnTo>
                  <a:pt x="3746328" y="27003"/>
                </a:lnTo>
                <a:lnTo>
                  <a:pt x="3766100" y="56310"/>
                </a:lnTo>
                <a:lnTo>
                  <a:pt x="3773347" y="92201"/>
                </a:lnTo>
                <a:lnTo>
                  <a:pt x="3773347" y="461263"/>
                </a:lnTo>
                <a:lnTo>
                  <a:pt x="3766100" y="497155"/>
                </a:lnTo>
                <a:lnTo>
                  <a:pt x="3746328" y="526462"/>
                </a:lnTo>
                <a:lnTo>
                  <a:pt x="3716983" y="546221"/>
                </a:lnTo>
                <a:lnTo>
                  <a:pt x="3681018" y="553465"/>
                </a:lnTo>
                <a:lnTo>
                  <a:pt x="92252" y="553465"/>
                </a:lnTo>
                <a:lnTo>
                  <a:pt x="56342" y="546221"/>
                </a:lnTo>
                <a:lnTo>
                  <a:pt x="27019" y="526462"/>
                </a:lnTo>
                <a:lnTo>
                  <a:pt x="7249" y="497155"/>
                </a:lnTo>
                <a:lnTo>
                  <a:pt x="0" y="461263"/>
                </a:lnTo>
                <a:lnTo>
                  <a:pt x="0" y="92201"/>
                </a:lnTo>
                <a:close/>
              </a:path>
            </a:pathLst>
          </a:custGeom>
          <a:ln w="28574">
            <a:solidFill>
              <a:srgbClr val="71208A"/>
            </a:solidFill>
          </a:ln>
        </p:spPr>
        <p:txBody>
          <a:bodyPr wrap="square" lIns="0" tIns="0" rIns="0" bIns="0" rtlCol="0"/>
          <a:lstStyle/>
          <a:p>
            <a:endParaRPr/>
          </a:p>
        </p:txBody>
      </p:sp>
      <p:sp>
        <p:nvSpPr>
          <p:cNvPr id="2" name="Holder 2"/>
          <p:cNvSpPr>
            <a:spLocks noGrp="1"/>
          </p:cNvSpPr>
          <p:nvPr>
            <p:ph type="title"/>
          </p:nvPr>
        </p:nvSpPr>
        <p:spPr>
          <a:xfrm>
            <a:off x="1299345" y="1693752"/>
            <a:ext cx="4259307" cy="492443"/>
          </a:xfrm>
        </p:spPr>
        <p:txBody>
          <a:bodyPr lIns="0" tIns="0" rIns="0" bIns="0"/>
          <a:lstStyle>
            <a:lvl1pPr>
              <a:defRPr sz="3200" b="1" i="1">
                <a:solidFill>
                  <a:srgbClr val="38562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99345" y="1693752"/>
            <a:ext cx="4259307" cy="384721"/>
          </a:xfrm>
          <a:prstGeom prst="rect">
            <a:avLst/>
          </a:prstGeom>
        </p:spPr>
        <p:txBody>
          <a:bodyPr wrap="square" lIns="0" tIns="0" rIns="0" bIns="0">
            <a:spAutoFit/>
          </a:bodyPr>
          <a:lstStyle>
            <a:lvl1pPr>
              <a:defRPr sz="2500" b="1" i="1">
                <a:solidFill>
                  <a:srgbClr val="385622"/>
                </a:solidFill>
                <a:latin typeface="Calibri"/>
                <a:cs typeface="Calibri"/>
              </a:defRPr>
            </a:lvl1pPr>
          </a:lstStyle>
          <a:p>
            <a:endParaRPr/>
          </a:p>
        </p:txBody>
      </p:sp>
      <p:sp>
        <p:nvSpPr>
          <p:cNvPr id="3" name="Holder 3"/>
          <p:cNvSpPr>
            <a:spLocks noGrp="1"/>
          </p:cNvSpPr>
          <p:nvPr>
            <p:ph type="body" idx="1"/>
          </p:nvPr>
        </p:nvSpPr>
        <p:spPr>
          <a:xfrm>
            <a:off x="1747157" y="4129081"/>
            <a:ext cx="3363686"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2331720" y="9212580"/>
            <a:ext cx="2194560" cy="353943"/>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42900" y="9212580"/>
            <a:ext cx="1577340" cy="353943"/>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9/16/2024</a:t>
            </a:fld>
            <a:endParaRPr lang="en-US"/>
          </a:p>
        </p:txBody>
      </p:sp>
      <p:sp>
        <p:nvSpPr>
          <p:cNvPr id="6" name="Holder 6"/>
          <p:cNvSpPr>
            <a:spLocks noGrp="1"/>
          </p:cNvSpPr>
          <p:nvPr>
            <p:ph type="sldNum" sz="quarter" idx="7"/>
          </p:nvPr>
        </p:nvSpPr>
        <p:spPr>
          <a:xfrm>
            <a:off x="4937760" y="9212580"/>
            <a:ext cx="1577340" cy="353943"/>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594269">
        <a:defRPr>
          <a:latin typeface="+mn-lt"/>
          <a:ea typeface="+mn-ea"/>
          <a:cs typeface="+mn-cs"/>
        </a:defRPr>
      </a:lvl2pPr>
      <a:lvl3pPr marL="1188537">
        <a:defRPr>
          <a:latin typeface="+mn-lt"/>
          <a:ea typeface="+mn-ea"/>
          <a:cs typeface="+mn-cs"/>
        </a:defRPr>
      </a:lvl3pPr>
      <a:lvl4pPr marL="1782806">
        <a:defRPr>
          <a:latin typeface="+mn-lt"/>
          <a:ea typeface="+mn-ea"/>
          <a:cs typeface="+mn-cs"/>
        </a:defRPr>
      </a:lvl4pPr>
      <a:lvl5pPr marL="2377074">
        <a:defRPr>
          <a:latin typeface="+mn-lt"/>
          <a:ea typeface="+mn-ea"/>
          <a:cs typeface="+mn-cs"/>
        </a:defRPr>
      </a:lvl5pPr>
      <a:lvl6pPr marL="2971343">
        <a:defRPr>
          <a:latin typeface="+mn-lt"/>
          <a:ea typeface="+mn-ea"/>
          <a:cs typeface="+mn-cs"/>
        </a:defRPr>
      </a:lvl6pPr>
      <a:lvl7pPr marL="3565611">
        <a:defRPr>
          <a:latin typeface="+mn-lt"/>
          <a:ea typeface="+mn-ea"/>
          <a:cs typeface="+mn-cs"/>
        </a:defRPr>
      </a:lvl7pPr>
      <a:lvl8pPr marL="4159880">
        <a:defRPr>
          <a:latin typeface="+mn-lt"/>
          <a:ea typeface="+mn-ea"/>
          <a:cs typeface="+mn-cs"/>
        </a:defRPr>
      </a:lvl8pPr>
      <a:lvl9pPr marL="4754148">
        <a:defRPr>
          <a:latin typeface="+mn-lt"/>
          <a:ea typeface="+mn-ea"/>
          <a:cs typeface="+mn-cs"/>
        </a:defRPr>
      </a:lvl9pPr>
    </p:bodyStyle>
    <p:otherStyle>
      <a:lvl1pPr marL="0">
        <a:defRPr>
          <a:latin typeface="+mn-lt"/>
          <a:ea typeface="+mn-ea"/>
          <a:cs typeface="+mn-cs"/>
        </a:defRPr>
      </a:lvl1pPr>
      <a:lvl2pPr marL="594269">
        <a:defRPr>
          <a:latin typeface="+mn-lt"/>
          <a:ea typeface="+mn-ea"/>
          <a:cs typeface="+mn-cs"/>
        </a:defRPr>
      </a:lvl2pPr>
      <a:lvl3pPr marL="1188537">
        <a:defRPr>
          <a:latin typeface="+mn-lt"/>
          <a:ea typeface="+mn-ea"/>
          <a:cs typeface="+mn-cs"/>
        </a:defRPr>
      </a:lvl3pPr>
      <a:lvl4pPr marL="1782806">
        <a:defRPr>
          <a:latin typeface="+mn-lt"/>
          <a:ea typeface="+mn-ea"/>
          <a:cs typeface="+mn-cs"/>
        </a:defRPr>
      </a:lvl4pPr>
      <a:lvl5pPr marL="2377074">
        <a:defRPr>
          <a:latin typeface="+mn-lt"/>
          <a:ea typeface="+mn-ea"/>
          <a:cs typeface="+mn-cs"/>
        </a:defRPr>
      </a:lvl5pPr>
      <a:lvl6pPr marL="2971343">
        <a:defRPr>
          <a:latin typeface="+mn-lt"/>
          <a:ea typeface="+mn-ea"/>
          <a:cs typeface="+mn-cs"/>
        </a:defRPr>
      </a:lvl6pPr>
      <a:lvl7pPr marL="3565611">
        <a:defRPr>
          <a:latin typeface="+mn-lt"/>
          <a:ea typeface="+mn-ea"/>
          <a:cs typeface="+mn-cs"/>
        </a:defRPr>
      </a:lvl7pPr>
      <a:lvl8pPr marL="4159880">
        <a:defRPr>
          <a:latin typeface="+mn-lt"/>
          <a:ea typeface="+mn-ea"/>
          <a:cs typeface="+mn-cs"/>
        </a:defRPr>
      </a:lvl8pPr>
      <a:lvl9pPr marL="475414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jpeg"/></Relationships>
</file>

<file path=ppt/slides/_rels/slide22.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5.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png"/><Relationship Id="rId9" Type="http://schemas.openxmlformats.org/officeDocument/2006/relationships/image" Target="../media/image82.jpeg"/></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5.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3" Type="http://schemas.openxmlformats.org/officeDocument/2006/relationships/hyperlink" Target="http://chartreuse.psm/Chartreuse" TargetMode="External"/><Relationship Id="rId2" Type="http://schemas.openxmlformats.org/officeDocument/2006/relationships/hyperlink" Target="mailto:chartreuse.psm@wanadoo.fr" TargetMode="Externa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e 1"/>
          <p:cNvGrpSpPr/>
          <p:nvPr/>
        </p:nvGrpSpPr>
        <p:grpSpPr>
          <a:xfrm>
            <a:off x="152400" y="1219200"/>
            <a:ext cx="6477000" cy="8501744"/>
            <a:chOff x="149394" y="1099456"/>
            <a:chExt cx="6238002" cy="8501744"/>
          </a:xfrm>
        </p:grpSpPr>
        <p:pic>
          <p:nvPicPr>
            <p:cNvPr id="3" name="Image 2" descr="cadre.png"/>
            <p:cNvPicPr>
              <a:picLocks noChangeAspect="1"/>
            </p:cNvPicPr>
            <p:nvPr/>
          </p:nvPicPr>
          <p:blipFill>
            <a:blip r:embed="rId2" cstate="print"/>
            <a:stretch>
              <a:fillRect/>
            </a:stretch>
          </p:blipFill>
          <p:spPr>
            <a:xfrm>
              <a:off x="149394" y="4767943"/>
              <a:ext cx="2618236" cy="4082147"/>
            </a:xfrm>
            <a:prstGeom prst="rect">
              <a:avLst/>
            </a:prstGeom>
          </p:spPr>
        </p:pic>
        <p:grpSp>
          <p:nvGrpSpPr>
            <p:cNvPr id="4" name="Groupe 40"/>
            <p:cNvGrpSpPr/>
            <p:nvPr/>
          </p:nvGrpSpPr>
          <p:grpSpPr>
            <a:xfrm>
              <a:off x="360789" y="1099456"/>
              <a:ext cx="6026607" cy="8501744"/>
              <a:chOff x="1715305" y="2738229"/>
              <a:chExt cx="9499061" cy="11586313"/>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15305" y="5010524"/>
                <a:ext cx="1828569" cy="2551321"/>
              </a:xfrm>
              <a:prstGeom prst="rect">
                <a:avLst/>
              </a:prstGeom>
              <a:ln>
                <a:noFill/>
              </a:ln>
            </p:spPr>
          </p:pic>
          <p:sp>
            <p:nvSpPr>
              <p:cNvPr id="7" name="Rectangle 6"/>
              <p:cNvSpPr/>
              <p:nvPr/>
            </p:nvSpPr>
            <p:spPr>
              <a:xfrm>
                <a:off x="3664111" y="2738229"/>
                <a:ext cx="7550255" cy="677415"/>
              </a:xfrm>
              <a:prstGeom prst="rect">
                <a:avLst/>
              </a:prstGeom>
              <a:ln>
                <a:no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fr-FR" sz="2400" b="1" dirty="0">
                    <a:ln w="11113" cap="flat" cmpd="sng" algn="ctr">
                      <a:solidFill>
                        <a:srgbClr val="C0504D"/>
                      </a:solidFill>
                      <a:prstDash val="solid"/>
                      <a:round/>
                    </a:ln>
                    <a:solidFill>
                      <a:srgbClr val="943634"/>
                    </a:solidFill>
                    <a:ea typeface="Times New Roman" panose="02020603050405020304" pitchFamily="18" charset="0"/>
                    <a:cs typeface="Times New Roman" panose="02020603050405020304" pitchFamily="18" charset="0"/>
                  </a:rPr>
                  <a:t>Du </a:t>
                </a:r>
                <a:r>
                  <a:rPr lang="fr-FR" sz="2400" b="1" dirty="0" smtClean="0">
                    <a:ln w="11113" cap="flat" cmpd="sng" algn="ctr">
                      <a:solidFill>
                        <a:srgbClr val="C0504D"/>
                      </a:solidFill>
                      <a:prstDash val="solid"/>
                      <a:round/>
                    </a:ln>
                    <a:solidFill>
                      <a:srgbClr val="943634"/>
                    </a:solidFill>
                    <a:ea typeface="Times New Roman" panose="02020603050405020304" pitchFamily="18" charset="0"/>
                    <a:cs typeface="Times New Roman" panose="02020603050405020304" pitchFamily="18" charset="0"/>
                  </a:rPr>
                  <a:t>22 </a:t>
                </a:r>
                <a:r>
                  <a:rPr lang="fr-FR" sz="2400" b="1" dirty="0">
                    <a:ln w="11113" cap="flat" cmpd="sng" algn="ctr">
                      <a:solidFill>
                        <a:srgbClr val="C0504D"/>
                      </a:solidFill>
                      <a:prstDash val="solid"/>
                      <a:round/>
                    </a:ln>
                    <a:solidFill>
                      <a:srgbClr val="943634"/>
                    </a:solidFill>
                    <a:ea typeface="Times New Roman" panose="02020603050405020304" pitchFamily="18" charset="0"/>
                    <a:cs typeface="Times New Roman" panose="02020603050405020304" pitchFamily="18" charset="0"/>
                  </a:rPr>
                  <a:t>Juin au 30 Septembre </a:t>
                </a:r>
                <a:r>
                  <a:rPr lang="fr-FR" sz="2400" b="1" dirty="0" smtClean="0">
                    <a:ln w="11113" cap="flat" cmpd="sng" algn="ctr">
                      <a:solidFill>
                        <a:srgbClr val="C0504D"/>
                      </a:solidFill>
                      <a:prstDash val="solid"/>
                      <a:round/>
                    </a:ln>
                    <a:solidFill>
                      <a:srgbClr val="943634"/>
                    </a:solidFill>
                    <a:ea typeface="Times New Roman" panose="02020603050405020304" pitchFamily="18" charset="0"/>
                    <a:cs typeface="Times New Roman" panose="02020603050405020304" pitchFamily="18" charset="0"/>
                  </a:rPr>
                  <a:t>2024</a:t>
                </a:r>
                <a:endParaRPr lang="fr-FR" sz="800" dirty="0">
                  <a:latin typeface="Times New Roman" panose="02020603050405020304" pitchFamily="18" charset="0"/>
                  <a:ea typeface="Times New Roman" panose="02020603050405020304" pitchFamily="18" charset="0"/>
                </a:endParaRPr>
              </a:p>
            </p:txBody>
          </p:sp>
          <p:sp>
            <p:nvSpPr>
              <p:cNvPr id="8" name="ZoneTexte 7"/>
              <p:cNvSpPr txBox="1"/>
              <p:nvPr/>
            </p:nvSpPr>
            <p:spPr>
              <a:xfrm>
                <a:off x="2458734" y="8590723"/>
                <a:ext cx="2044149" cy="2732059"/>
              </a:xfrm>
              <a:prstGeom prst="rect">
                <a:avLst/>
              </a:prstGeom>
              <a:noFill/>
              <a:ln>
                <a:noFill/>
              </a:ln>
            </p:spPr>
            <p:txBody>
              <a:bodyPr wrap="square" rtlCol="0">
                <a:noAutofit/>
              </a:bodyPr>
              <a:lstStyle/>
              <a:p>
                <a:pPr algn="ctr"/>
                <a:r>
                  <a:rPr lang="fr-FR" sz="1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Découvrez en toute liberté les créations artistiques des élèves des Combrailles réalisées avec le concours de</a:t>
                </a:r>
                <a:endParaRPr lang="fr-FR" sz="1400" b="1" dirty="0">
                  <a:latin typeface="Times New Roman" panose="02020603050405020304" pitchFamily="18" charset="0"/>
                  <a:ea typeface="Times New Roman" panose="02020603050405020304" pitchFamily="18" charset="0"/>
                </a:endParaRPr>
              </a:p>
              <a:p>
                <a:pPr algn="ctr"/>
                <a:r>
                  <a:rPr lang="fr-FR" sz="1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fr-FR" sz="14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Frédérique</a:t>
                </a:r>
              </a:p>
              <a:p>
                <a:pPr algn="ctr"/>
                <a:r>
                  <a:rPr lang="fr-FR" sz="14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Lacroix-Damas</a:t>
                </a:r>
                <a:endParaRPr lang="fr-FR" sz="1400" b="1" dirty="0">
                  <a:latin typeface="Times New Roman" panose="02020603050405020304" pitchFamily="18" charset="0"/>
                  <a:ea typeface="Times New Roman" panose="02020603050405020304" pitchFamily="18" charset="0"/>
                </a:endParaRPr>
              </a:p>
            </p:txBody>
          </p:sp>
          <p:pic>
            <p:nvPicPr>
              <p:cNvPr id="9" name="Imag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161703" y="13412141"/>
                <a:ext cx="695991" cy="746608"/>
              </a:xfrm>
              <a:prstGeom prst="rect">
                <a:avLst/>
              </a:prstGeom>
              <a:ln>
                <a:noFill/>
              </a:ln>
            </p:spPr>
          </p:pic>
          <p:pic>
            <p:nvPicPr>
              <p:cNvPr id="10" name="Image 9"/>
              <p:cNvPicPr>
                <a:picLocks noChangeAspect="1"/>
              </p:cNvPicPr>
              <p:nvPr/>
            </p:nvPicPr>
            <p:blipFill>
              <a:blip r:embed="rId5" cstate="print"/>
              <a:stretch>
                <a:fillRect/>
              </a:stretch>
            </p:blipFill>
            <p:spPr>
              <a:xfrm rot="10800000" flipV="1">
                <a:off x="9644044" y="13485339"/>
                <a:ext cx="604113" cy="775681"/>
              </a:xfrm>
              <a:prstGeom prst="rect">
                <a:avLst/>
              </a:prstGeom>
              <a:ln>
                <a:noFill/>
              </a:ln>
            </p:spPr>
          </p:pic>
          <p:pic>
            <p:nvPicPr>
              <p:cNvPr id="11" name="Image 10"/>
              <p:cNvPicPr>
                <a:picLocks noChangeAspect="1"/>
              </p:cNvPicPr>
              <p:nvPr/>
            </p:nvPicPr>
            <p:blipFill>
              <a:blip r:embed="rId6" cstate="print"/>
              <a:stretch>
                <a:fillRect/>
              </a:stretch>
            </p:blipFill>
            <p:spPr>
              <a:xfrm>
                <a:off x="3021197" y="13352992"/>
                <a:ext cx="6477001" cy="971550"/>
              </a:xfrm>
              <a:prstGeom prst="rect">
                <a:avLst/>
              </a:prstGeom>
              <a:ln>
                <a:noFill/>
              </a:ln>
            </p:spPr>
          </p:pic>
        </p:grpSp>
        <p:sp>
          <p:nvSpPr>
            <p:cNvPr id="5" name="Rectangle 4"/>
            <p:cNvSpPr/>
            <p:nvPr/>
          </p:nvSpPr>
          <p:spPr>
            <a:xfrm>
              <a:off x="937897" y="8338816"/>
              <a:ext cx="1136063" cy="206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0021" tIns="30011" rIns="60021" bIns="30011" rtlCol="0" anchor="ctr"/>
            <a:lstStyle/>
            <a:p>
              <a:pPr marL="56270" indent="-56270" algn="ctr"/>
              <a:r>
                <a:rPr lang="fr-FR" sz="1100" b="1" dirty="0" smtClean="0">
                  <a:solidFill>
                    <a:schemeClr val="tx1">
                      <a:lumMod val="95000"/>
                      <a:lumOff val="5000"/>
                    </a:schemeClr>
                  </a:solidFill>
                </a:rPr>
                <a:t>06 83 80 </a:t>
              </a:r>
              <a:r>
                <a:rPr lang="fr-FR" sz="1100" b="1" dirty="0" err="1" smtClean="0">
                  <a:solidFill>
                    <a:schemeClr val="tx1">
                      <a:lumMod val="95000"/>
                      <a:lumOff val="5000"/>
                    </a:schemeClr>
                  </a:solidFill>
                </a:rPr>
                <a:t>80</a:t>
              </a:r>
              <a:r>
                <a:rPr lang="fr-FR" sz="1100" b="1" dirty="0" smtClean="0">
                  <a:solidFill>
                    <a:schemeClr val="tx1">
                      <a:lumMod val="95000"/>
                      <a:lumOff val="5000"/>
                    </a:schemeClr>
                  </a:solidFill>
                </a:rPr>
                <a:t> 66</a:t>
              </a:r>
              <a:endParaRPr lang="fr-FR" sz="1100" b="1" dirty="0">
                <a:solidFill>
                  <a:schemeClr val="tx1">
                    <a:lumMod val="95000"/>
                    <a:lumOff val="5000"/>
                  </a:schemeClr>
                </a:solidFill>
              </a:endParaRPr>
            </a:p>
          </p:txBody>
        </p:sp>
      </p:grpSp>
      <p:grpSp>
        <p:nvGrpSpPr>
          <p:cNvPr id="12" name="Groupe 11"/>
          <p:cNvGrpSpPr/>
          <p:nvPr/>
        </p:nvGrpSpPr>
        <p:grpSpPr>
          <a:xfrm>
            <a:off x="2906486" y="4191000"/>
            <a:ext cx="3722914" cy="4658334"/>
            <a:chOff x="2602505" y="4202638"/>
            <a:chExt cx="4103095" cy="4658334"/>
          </a:xfrm>
        </p:grpSpPr>
        <p:grpSp>
          <p:nvGrpSpPr>
            <p:cNvPr id="13" name="Groupe 63"/>
            <p:cNvGrpSpPr/>
            <p:nvPr/>
          </p:nvGrpSpPr>
          <p:grpSpPr>
            <a:xfrm>
              <a:off x="2602505" y="4202638"/>
              <a:ext cx="4103095" cy="4658334"/>
              <a:chOff x="2976668" y="3458024"/>
              <a:chExt cx="3583743" cy="3338502"/>
            </a:xfrm>
          </p:grpSpPr>
          <p:grpSp>
            <p:nvGrpSpPr>
              <p:cNvPr id="19" name="Groupe 45"/>
              <p:cNvGrpSpPr/>
              <p:nvPr/>
            </p:nvGrpSpPr>
            <p:grpSpPr>
              <a:xfrm>
                <a:off x="2976668" y="3609698"/>
                <a:ext cx="3375284" cy="3186828"/>
                <a:chOff x="-1560806" y="-7796336"/>
                <a:chExt cx="7591428" cy="10058400"/>
              </a:xfrm>
            </p:grpSpPr>
            <p:pic>
              <p:nvPicPr>
                <p:cNvPr id="23" name="Image 22"/>
                <p:cNvPicPr>
                  <a:picLocks noChangeAspect="1"/>
                </p:cNvPicPr>
                <p:nvPr/>
              </p:nvPicPr>
              <p:blipFill>
                <a:blip r:embed="rId7" cstate="print"/>
                <a:stretch>
                  <a:fillRect/>
                </a:stretch>
              </p:blipFill>
              <p:spPr>
                <a:xfrm>
                  <a:off x="-1560806" y="-7796336"/>
                  <a:ext cx="7591428" cy="10058400"/>
                </a:xfrm>
                <a:prstGeom prst="rect">
                  <a:avLst/>
                </a:prstGeom>
              </p:spPr>
            </p:pic>
            <p:pic>
              <p:nvPicPr>
                <p:cNvPr id="24" name="Image 2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1368521">
                  <a:off x="-783384" y="-4758031"/>
                  <a:ext cx="2600691" cy="1743317"/>
                </a:xfrm>
                <a:prstGeom prst="rect">
                  <a:avLst/>
                </a:prstGeom>
              </p:spPr>
            </p:pic>
          </p:grpSp>
          <p:pic>
            <p:nvPicPr>
              <p:cNvPr id="20" name="Picture 11"/>
              <p:cNvPicPr>
                <a:picLocks noChangeAspect="1" noChangeArrowheads="1"/>
              </p:cNvPicPr>
              <p:nvPr/>
            </p:nvPicPr>
            <p:blipFill>
              <a:blip r:embed="rId9" cstate="print"/>
              <a:srcRect/>
              <a:stretch>
                <a:fillRect/>
              </a:stretch>
            </p:blipFill>
            <p:spPr bwMode="auto">
              <a:xfrm rot="19445096">
                <a:off x="6145735" y="4668874"/>
                <a:ext cx="414676" cy="419100"/>
              </a:xfrm>
              <a:prstGeom prst="rect">
                <a:avLst/>
              </a:prstGeom>
              <a:noFill/>
              <a:ln w="9525">
                <a:noFill/>
                <a:miter lim="800000"/>
                <a:headEnd/>
                <a:tailEnd/>
              </a:ln>
              <a:effectLst>
                <a:softEdge rad="31750"/>
              </a:effectLst>
            </p:spPr>
          </p:pic>
          <p:pic>
            <p:nvPicPr>
              <p:cNvPr id="21" name="Image 20" descr="roue.png"/>
              <p:cNvPicPr>
                <a:picLocks noChangeAspect="1"/>
              </p:cNvPicPr>
              <p:nvPr/>
            </p:nvPicPr>
            <p:blipFill>
              <a:blip r:embed="rId10" cstate="print"/>
              <a:stretch>
                <a:fillRect/>
              </a:stretch>
            </p:blipFill>
            <p:spPr>
              <a:xfrm>
                <a:off x="4507236" y="3458024"/>
                <a:ext cx="1077612" cy="999790"/>
              </a:xfrm>
              <a:prstGeom prst="rect">
                <a:avLst/>
              </a:prstGeom>
            </p:spPr>
          </p:pic>
          <p:pic>
            <p:nvPicPr>
              <p:cNvPr id="22" name="Picture 10"/>
              <p:cNvPicPr>
                <a:picLocks noChangeAspect="1" noChangeArrowheads="1"/>
              </p:cNvPicPr>
              <p:nvPr/>
            </p:nvPicPr>
            <p:blipFill>
              <a:blip r:embed="rId11" cstate="print"/>
              <a:srcRect/>
              <a:stretch>
                <a:fillRect/>
              </a:stretch>
            </p:blipFill>
            <p:spPr bwMode="auto">
              <a:xfrm rot="21239440">
                <a:off x="5613881" y="4391635"/>
                <a:ext cx="371481" cy="419100"/>
              </a:xfrm>
              <a:prstGeom prst="rect">
                <a:avLst/>
              </a:prstGeom>
              <a:noFill/>
              <a:ln w="9525">
                <a:noFill/>
                <a:miter lim="800000"/>
                <a:headEnd/>
                <a:tailEnd/>
              </a:ln>
              <a:effectLst>
                <a:softEdge rad="31750"/>
              </a:effectLst>
            </p:spPr>
          </p:pic>
        </p:grpSp>
        <p:pic>
          <p:nvPicPr>
            <p:cNvPr id="14" name="Image 13" descr="fontaine.png"/>
            <p:cNvPicPr>
              <a:picLocks noChangeAspect="1"/>
            </p:cNvPicPr>
            <p:nvPr/>
          </p:nvPicPr>
          <p:blipFill>
            <a:blip r:embed="rId12" cstate="print"/>
            <a:stretch>
              <a:fillRect/>
            </a:stretch>
          </p:blipFill>
          <p:spPr>
            <a:xfrm>
              <a:off x="3287486" y="7013022"/>
              <a:ext cx="1057423" cy="1409897"/>
            </a:xfrm>
            <a:prstGeom prst="rect">
              <a:avLst/>
            </a:prstGeom>
          </p:spPr>
        </p:pic>
        <p:pic>
          <p:nvPicPr>
            <p:cNvPr id="15" name="Image 14" descr="puit.png"/>
            <p:cNvPicPr>
              <a:picLocks noChangeAspect="1"/>
            </p:cNvPicPr>
            <p:nvPr/>
          </p:nvPicPr>
          <p:blipFill>
            <a:blip r:embed="rId13" cstate="print"/>
            <a:stretch>
              <a:fillRect/>
            </a:stretch>
          </p:blipFill>
          <p:spPr>
            <a:xfrm>
              <a:off x="4964518" y="7270165"/>
              <a:ext cx="598082" cy="1058871"/>
            </a:xfrm>
            <a:prstGeom prst="rect">
              <a:avLst/>
            </a:prstGeom>
          </p:spPr>
        </p:pic>
        <p:pic>
          <p:nvPicPr>
            <p:cNvPr id="16" name="Image 15" descr="banc poisson2.png"/>
            <p:cNvPicPr>
              <a:picLocks noChangeAspect="1"/>
            </p:cNvPicPr>
            <p:nvPr/>
          </p:nvPicPr>
          <p:blipFill>
            <a:blip r:embed="rId14" cstate="print"/>
            <a:stretch>
              <a:fillRect/>
            </a:stretch>
          </p:blipFill>
          <p:spPr>
            <a:xfrm>
              <a:off x="4184792" y="6235027"/>
              <a:ext cx="1471101" cy="810843"/>
            </a:xfrm>
            <a:prstGeom prst="rect">
              <a:avLst/>
            </a:prstGeom>
          </p:spPr>
        </p:pic>
        <p:pic>
          <p:nvPicPr>
            <p:cNvPr id="17" name="Image 16" descr="riviere.png"/>
            <p:cNvPicPr>
              <a:picLocks noChangeAspect="1"/>
            </p:cNvPicPr>
            <p:nvPr/>
          </p:nvPicPr>
          <p:blipFill>
            <a:blip r:embed="rId15" cstate="print"/>
            <a:stretch>
              <a:fillRect/>
            </a:stretch>
          </p:blipFill>
          <p:spPr>
            <a:xfrm rot="20567838">
              <a:off x="5406048" y="6697355"/>
              <a:ext cx="1009791" cy="1105054"/>
            </a:xfrm>
            <a:prstGeom prst="rect">
              <a:avLst/>
            </a:prstGeom>
          </p:spPr>
        </p:pic>
        <p:pic>
          <p:nvPicPr>
            <p:cNvPr id="18" name="Image 17" descr="poissone 7.png"/>
            <p:cNvPicPr>
              <a:picLocks noChangeAspect="1"/>
            </p:cNvPicPr>
            <p:nvPr/>
          </p:nvPicPr>
          <p:blipFill>
            <a:blip r:embed="rId16" cstate="print"/>
            <a:stretch>
              <a:fillRect/>
            </a:stretch>
          </p:blipFill>
          <p:spPr>
            <a:xfrm>
              <a:off x="2895525" y="5242087"/>
              <a:ext cx="1066949" cy="924054"/>
            </a:xfrm>
            <a:prstGeom prst="rect">
              <a:avLst/>
            </a:prstGeom>
          </p:spPr>
        </p:pic>
      </p:grpSp>
      <p:grpSp>
        <p:nvGrpSpPr>
          <p:cNvPr id="25" name="Groupe 24"/>
          <p:cNvGrpSpPr/>
          <p:nvPr/>
        </p:nvGrpSpPr>
        <p:grpSpPr>
          <a:xfrm>
            <a:off x="152400" y="152400"/>
            <a:ext cx="6400925" cy="3027105"/>
            <a:chOff x="259675" y="3"/>
            <a:chExt cx="6553585" cy="3027102"/>
          </a:xfrm>
        </p:grpSpPr>
        <p:sp>
          <p:nvSpPr>
            <p:cNvPr id="26" name="ZoneTexte 19"/>
            <p:cNvSpPr txBox="1"/>
            <p:nvPr/>
          </p:nvSpPr>
          <p:spPr>
            <a:xfrm>
              <a:off x="1588256" y="152488"/>
              <a:ext cx="5213826" cy="460718"/>
            </a:xfrm>
            <a:prstGeom prst="rect">
              <a:avLst/>
            </a:prstGeom>
            <a:noFill/>
          </p:spPr>
          <p:txBody>
            <a:bodyPr wrap="square" lIns="60021" tIns="30011" rIns="60021" bIns="30011" rtlCol="0">
              <a:spAutoFit/>
            </a:bodyPr>
            <a:lstStyle/>
            <a:p>
              <a:r>
                <a:rPr lang="fr-FR" sz="26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 </a:t>
              </a:r>
              <a:r>
                <a:rPr lang="fr-FR" sz="2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LA CHARTREUSE PORT STE MARIE</a:t>
              </a:r>
              <a:endParaRPr lang="fr-FR" sz="2600" dirty="0">
                <a:latin typeface="Times New Roman" panose="02020603050405020304" pitchFamily="18" charset="0"/>
                <a:ea typeface="Times New Roman" panose="02020603050405020304" pitchFamily="18" charset="0"/>
              </a:endParaRPr>
            </a:p>
          </p:txBody>
        </p:sp>
        <p:pic>
          <p:nvPicPr>
            <p:cNvPr id="27" name="Image 26"/>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5588211" y="703094"/>
              <a:ext cx="1030092" cy="463332"/>
            </a:xfrm>
            <a:prstGeom prst="rect">
              <a:avLst/>
            </a:prstGeom>
          </p:spPr>
        </p:pic>
        <p:pic>
          <p:nvPicPr>
            <p:cNvPr id="28" name="Image 27"/>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3429002" y="778949"/>
              <a:ext cx="2226908" cy="334031"/>
            </a:xfrm>
            <a:prstGeom prst="rect">
              <a:avLst/>
            </a:prstGeom>
          </p:spPr>
        </p:pic>
        <p:pic>
          <p:nvPicPr>
            <p:cNvPr id="29" name="Image 28"/>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259675" y="3"/>
              <a:ext cx="1438183" cy="928272"/>
            </a:xfrm>
            <a:prstGeom prst="rect">
              <a:avLst/>
            </a:prstGeom>
          </p:spPr>
        </p:pic>
        <p:sp>
          <p:nvSpPr>
            <p:cNvPr id="30" name="Rectangle 29"/>
            <p:cNvSpPr/>
            <p:nvPr/>
          </p:nvSpPr>
          <p:spPr>
            <a:xfrm>
              <a:off x="493727" y="1752601"/>
              <a:ext cx="6319533" cy="1274504"/>
            </a:xfrm>
            <a:prstGeom prst="rect">
              <a:avLst/>
            </a:prstGeom>
            <a:noFill/>
          </p:spPr>
          <p:txBody>
            <a:bodyPr wrap="none" lIns="60021" tIns="30011" rIns="60021" bIns="30011">
              <a:prstTxWarp prst="textStop">
                <a:avLst/>
              </a:prstTxWarp>
              <a:spAutoFit/>
            </a:bodyPr>
            <a:lstStyle/>
            <a:p>
              <a:pPr algn="ctr"/>
              <a:r>
                <a:rPr lang="fr-FR" sz="3500" b="1" dirty="0" smtClean="0">
                  <a:ln w="1905">
                    <a:solidFill>
                      <a:srgbClr val="00CC00"/>
                    </a:solidFill>
                  </a:ln>
                  <a:gradFill>
                    <a:gsLst>
                      <a:gs pos="35000">
                        <a:srgbClr val="92D050">
                          <a:alpha val="76000"/>
                        </a:srgbClr>
                      </a:gs>
                      <a:gs pos="50000">
                        <a:srgbClr val="9CB86E"/>
                      </a:gs>
                      <a:gs pos="100000">
                        <a:srgbClr val="156B13"/>
                      </a:gs>
                    </a:gsLst>
                    <a:path path="shape">
                      <a:fillToRect l="50000" t="50000" r="50000" b="50000"/>
                    </a:path>
                  </a:gradFill>
                  <a:effectLst>
                    <a:innerShdw blurRad="69850" dist="43180" dir="5400000">
                      <a:srgbClr val="000000">
                        <a:alpha val="65000"/>
                      </a:srgbClr>
                    </a:innerShdw>
                  </a:effectLst>
                </a:rPr>
                <a:t>7</a:t>
              </a:r>
              <a:r>
                <a:rPr lang="fr-FR" sz="3500" b="1" baseline="30000" dirty="0" smtClean="0">
                  <a:ln w="1905">
                    <a:solidFill>
                      <a:srgbClr val="00CC00"/>
                    </a:solidFill>
                  </a:ln>
                  <a:gradFill>
                    <a:gsLst>
                      <a:gs pos="35000">
                        <a:srgbClr val="92D050">
                          <a:alpha val="76000"/>
                        </a:srgbClr>
                      </a:gs>
                      <a:gs pos="50000">
                        <a:srgbClr val="9CB86E"/>
                      </a:gs>
                      <a:gs pos="100000">
                        <a:srgbClr val="156B13"/>
                      </a:gs>
                    </a:gsLst>
                    <a:path path="shape">
                      <a:fillToRect l="50000" t="50000" r="50000" b="50000"/>
                    </a:path>
                  </a:gradFill>
                  <a:effectLst>
                    <a:innerShdw blurRad="69850" dist="43180" dir="5400000">
                      <a:srgbClr val="000000">
                        <a:alpha val="65000"/>
                      </a:srgbClr>
                    </a:innerShdw>
                  </a:effectLst>
                </a:rPr>
                <a:t>éme </a:t>
              </a:r>
              <a:r>
                <a:rPr lang="fr-FR" sz="3500" b="1" dirty="0" smtClean="0">
                  <a:ln w="1905">
                    <a:solidFill>
                      <a:srgbClr val="00CC00"/>
                    </a:solidFill>
                  </a:ln>
                  <a:gradFill>
                    <a:gsLst>
                      <a:gs pos="35000">
                        <a:srgbClr val="92D050">
                          <a:alpha val="76000"/>
                        </a:srgbClr>
                      </a:gs>
                      <a:gs pos="50000">
                        <a:srgbClr val="9CB86E"/>
                      </a:gs>
                      <a:gs pos="100000">
                        <a:srgbClr val="156B13"/>
                      </a:gs>
                    </a:gsLst>
                    <a:path path="shape">
                      <a:fillToRect l="50000" t="50000" r="50000" b="50000"/>
                    </a:path>
                  </a:gradFill>
                  <a:effectLst>
                    <a:innerShdw blurRad="69850" dist="43180" dir="5400000">
                      <a:srgbClr val="000000">
                        <a:alpha val="65000"/>
                      </a:srgbClr>
                    </a:innerShdw>
                  </a:effectLst>
                </a:rPr>
                <a:t>SCOL’AND ART EN CHARTREUSE</a:t>
              </a:r>
            </a:p>
          </p:txBody>
        </p:sp>
      </p:grpSp>
      <p:sp>
        <p:nvSpPr>
          <p:cNvPr id="31" name="Organigramme : Terminateur 30"/>
          <p:cNvSpPr/>
          <p:nvPr/>
        </p:nvSpPr>
        <p:spPr>
          <a:xfrm>
            <a:off x="1981200" y="3505200"/>
            <a:ext cx="3858136" cy="362856"/>
          </a:xfrm>
          <a:prstGeom prst="flowChartTerminator">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2">
                    <a:lumMod val="75000"/>
                  </a:schemeClr>
                </a:solidFill>
              </a:rPr>
              <a:t>Thème : l’eau et la Sioule</a:t>
            </a:r>
            <a:endParaRPr lang="fr-FR" sz="2400" b="1" dirty="0">
              <a:solidFill>
                <a:schemeClr val="tx2">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0" y="0"/>
            <a:ext cx="914400" cy="917855"/>
          </a:xfrm>
          <a:prstGeom prst="rect">
            <a:avLst/>
          </a:prstGeom>
        </p:spPr>
      </p:pic>
      <p:pic>
        <p:nvPicPr>
          <p:cNvPr id="3" name="Image 2"/>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990600" y="0"/>
            <a:ext cx="5638800" cy="914400"/>
          </a:xfrm>
          <a:prstGeom prst="rect">
            <a:avLst/>
          </a:prstGeom>
          <a:noFill/>
        </p:spPr>
      </p:pic>
      <p:pic>
        <p:nvPicPr>
          <p:cNvPr id="4" name="Image 3"/>
          <p:cNvPicPr/>
          <p:nvPr/>
        </p:nvPicPr>
        <p:blipFill>
          <a:blip r:embed="rId4" cstate="print"/>
          <a:srcRect/>
          <a:stretch>
            <a:fillRect/>
          </a:stretch>
        </p:blipFill>
        <p:spPr bwMode="auto">
          <a:xfrm>
            <a:off x="0" y="2139950"/>
            <a:ext cx="6858000" cy="7696200"/>
          </a:xfrm>
          <a:prstGeom prst="rect">
            <a:avLst/>
          </a:prstGeom>
          <a:noFill/>
          <a:ln w="9525">
            <a:noFill/>
            <a:miter lim="800000"/>
            <a:headEnd/>
            <a:tailEnd/>
          </a:ln>
        </p:spPr>
      </p:pic>
      <p:sp>
        <p:nvSpPr>
          <p:cNvPr id="33794" name="Forme automatique 2"/>
          <p:cNvSpPr>
            <a:spLocks noChangeArrowheads="1"/>
          </p:cNvSpPr>
          <p:nvPr/>
        </p:nvSpPr>
        <p:spPr bwMode="auto">
          <a:xfrm>
            <a:off x="1752600" y="1524000"/>
            <a:ext cx="3505200" cy="533399"/>
          </a:xfrm>
          <a:prstGeom prst="roundRect">
            <a:avLst>
              <a:gd name="adj" fmla="val 13032"/>
            </a:avLst>
          </a:prstGeom>
          <a:solidFill>
            <a:srgbClr val="FFFFFF"/>
          </a:solidFill>
          <a:ln w="19050">
            <a:solidFill>
              <a:srgbClr val="ED7D31"/>
            </a:solidFill>
            <a:miter lim="800000"/>
            <a:headEnd/>
            <a:tailEnd/>
          </a:ln>
        </p:spPr>
        <p:txBody>
          <a:bodyPr vert="horz" wrap="square" lIns="91440" tIns="45720" rIns="91440" bIns="45720" numCol="1" anchor="ctr" anchorCtr="0" compatLnSpc="1">
            <a:prstTxWarp prst="textNoShape">
              <a:avLst/>
            </a:prstTxWarp>
          </a:bodyPr>
          <a:lstStyle/>
          <a:p>
            <a:pPr algn="ctr"/>
            <a:r>
              <a:rPr lang="fr-FR" sz="2800" b="1" i="1" dirty="0"/>
              <a:t>La roue à aubes</a:t>
            </a:r>
            <a:endParaRPr lang="fr-FR" sz="2800" dirty="0"/>
          </a:p>
        </p:txBody>
      </p:sp>
      <p:sp>
        <p:nvSpPr>
          <p:cNvPr id="33795" name="Rectangle 3"/>
          <p:cNvSpPr>
            <a:spLocks noChangeArrowheads="1"/>
          </p:cNvSpPr>
          <p:nvPr/>
        </p:nvSpPr>
        <p:spPr bwMode="auto">
          <a:xfrm>
            <a:off x="304800" y="990601"/>
            <a:ext cx="6229350" cy="457200"/>
          </a:xfrm>
          <a:prstGeom prst="rect">
            <a:avLst/>
          </a:prstGeom>
          <a:solidFill>
            <a:srgbClr val="FFFFFF"/>
          </a:solidFill>
          <a:ln w="9525">
            <a:noFill/>
            <a:miter lim="800000"/>
            <a:headEnd/>
            <a:tailEnd/>
          </a:ln>
        </p:spPr>
        <p:txBody>
          <a:bodyPr vert="horz" wrap="square" lIns="91440" tIns="45720" rIns="91440" bIns="45720" numCol="1" anchor="ctr" anchorCtr="0" compatLnSpc="1">
            <a:prstTxWarp prst="textNoShape">
              <a:avLst/>
            </a:prstTxWarp>
          </a:bodyPr>
          <a:lstStyle/>
          <a:p>
            <a:r>
              <a:rPr kumimoji="0" lang="fr-FR" sz="1400" b="1" i="0"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Black" pitchFamily="34" charset="0"/>
                <a:cs typeface="Arial" pitchFamily="34" charset="0"/>
              </a:rPr>
              <a:t>École  de Charbonnières les vieilles       Classe de </a:t>
            </a:r>
            <a:r>
              <a:rPr lang="fr-FR" sz="1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Black" pitchFamily="34" charset="0"/>
                <a:cs typeface="Arial" pitchFamily="34" charset="0"/>
              </a:rPr>
              <a:t>GS/CP</a:t>
            </a:r>
            <a:endParaRPr lang="fr-FR" sz="1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Black" pitchFamily="34" charset="0"/>
              <a:cs typeface="Arial" pitchFamily="34" charset="0"/>
            </a:endParaRPr>
          </a:p>
        </p:txBody>
      </p:sp>
      <p:sp>
        <p:nvSpPr>
          <p:cNvPr id="33796" name="AutoShape 4"/>
          <p:cNvSpPr>
            <a:spLocks noChangeArrowheads="1"/>
          </p:cNvSpPr>
          <p:nvPr/>
        </p:nvSpPr>
        <p:spPr bwMode="auto">
          <a:xfrm>
            <a:off x="1219200" y="3276600"/>
            <a:ext cx="4114800" cy="5334000"/>
          </a:xfrm>
          <a:prstGeom prst="roundRect">
            <a:avLst>
              <a:gd name="adj" fmla="val 16667"/>
            </a:avLst>
          </a:prstGeom>
          <a:solidFill>
            <a:srgbClr val="FFFFFF"/>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sz="1600" dirty="0" smtClean="0"/>
          </a:p>
          <a:p>
            <a:endParaRPr lang="fr-FR" sz="1600" dirty="0"/>
          </a:p>
          <a:p>
            <a:r>
              <a:rPr lang="fr-FR" sz="1600" dirty="0" smtClean="0"/>
              <a:t>En </a:t>
            </a:r>
            <a:r>
              <a:rPr lang="fr-FR" sz="1600" dirty="0"/>
              <a:t>classe, nous avons travaillé sur l’eau cette année</a:t>
            </a:r>
            <a:r>
              <a:rPr lang="fr-FR" sz="1600" dirty="0" smtClean="0"/>
              <a:t>.</a:t>
            </a:r>
          </a:p>
          <a:p>
            <a:endParaRPr lang="fr-FR" sz="900" dirty="0"/>
          </a:p>
          <a:p>
            <a:r>
              <a:rPr lang="fr-FR" sz="1600" dirty="0"/>
              <a:t>Sur notre commune, à Charbonnières les vieilles nous avons des moulins à aubes encore en </a:t>
            </a:r>
            <a:r>
              <a:rPr lang="fr-FR" sz="1600" dirty="0" smtClean="0"/>
              <a:t>activité. </a:t>
            </a:r>
            <a:r>
              <a:rPr lang="fr-FR" sz="1600" dirty="0"/>
              <a:t>Nous sommes allés en visiter un. Nous avons appris à quoi ils servaient : à faire de la farine ou de l’huile grâce à une meule actionnée par la force de l’eau</a:t>
            </a:r>
            <a:r>
              <a:rPr lang="fr-FR" sz="1600" dirty="0" smtClean="0"/>
              <a:t>.</a:t>
            </a:r>
          </a:p>
          <a:p>
            <a:endParaRPr lang="fr-FR" sz="900" dirty="0"/>
          </a:p>
          <a:p>
            <a:r>
              <a:rPr lang="fr-FR" sz="1600" dirty="0"/>
              <a:t>Nous avons alors fabriqué avec l’aide de Frédérique Lacroix-Damas une roue à aubes sur laquelle nous avons répertorié tous les usages de l’eau que vous </a:t>
            </a:r>
            <a:r>
              <a:rPr lang="fr-FR" sz="1600" dirty="0" smtClean="0"/>
              <a:t>trouverez </a:t>
            </a:r>
            <a:r>
              <a:rPr lang="fr-FR" sz="1600" dirty="0"/>
              <a:t>sur chaque pale de la roue. </a:t>
            </a:r>
            <a:r>
              <a:rPr kumimoji="0" lang="fr-FR" sz="151800" b="0" i="0" u="none" strike="noStrike" cap="none" normalizeH="0" baseline="0" dirty="0" smtClean="0">
                <a:ln>
                  <a:noFill/>
                </a:ln>
                <a:solidFill>
                  <a:schemeClr val="tx1"/>
                </a:solidFill>
                <a:effectLst/>
                <a:latin typeface="Calibri" pitchFamily="34" charset="0"/>
                <a:cs typeface="Arial" pitchFamily="34" charset="0"/>
              </a:rPr>
              <a:t>s peints en bleu</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57200" y="1828800"/>
            <a:ext cx="6194792" cy="4980864"/>
          </a:xfrm>
          <a:prstGeom prst="rect">
            <a:avLst/>
          </a:prstGeom>
          <a:noFill/>
          <a:ln w="9525">
            <a:noFill/>
            <a:miter lim="800000"/>
            <a:headEnd/>
            <a:tailEnd/>
          </a:ln>
        </p:spPr>
      </p:pic>
      <p:pic>
        <p:nvPicPr>
          <p:cNvPr id="3" name="Image 2" descr="IMG20240620105030.png"/>
          <p:cNvPicPr>
            <a:picLocks noChangeAspect="1"/>
          </p:cNvPicPr>
          <p:nvPr/>
        </p:nvPicPr>
        <p:blipFill>
          <a:blip r:embed="rId3" cstate="print"/>
          <a:stretch>
            <a:fillRect/>
          </a:stretch>
        </p:blipFill>
        <p:spPr>
          <a:xfrm>
            <a:off x="566275" y="8229600"/>
            <a:ext cx="2557926" cy="993737"/>
          </a:xfrm>
          <a:prstGeom prst="rect">
            <a:avLst/>
          </a:prstGeom>
        </p:spPr>
      </p:pic>
      <p:pic>
        <p:nvPicPr>
          <p:cNvPr id="4" name="Image 3" descr="IMG20240620105039.jpg"/>
          <p:cNvPicPr>
            <a:picLocks noChangeAspect="1"/>
          </p:cNvPicPr>
          <p:nvPr/>
        </p:nvPicPr>
        <p:blipFill>
          <a:blip r:embed="rId4" cstate="print"/>
          <a:stretch>
            <a:fillRect/>
          </a:stretch>
        </p:blipFill>
        <p:spPr>
          <a:xfrm>
            <a:off x="4191000" y="7924800"/>
            <a:ext cx="2325637" cy="91663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0" y="0"/>
            <a:ext cx="914400" cy="917855"/>
          </a:xfrm>
          <a:prstGeom prst="rect">
            <a:avLst/>
          </a:prstGeom>
        </p:spPr>
      </p:pic>
      <p:pic>
        <p:nvPicPr>
          <p:cNvPr id="3" name="Image 2"/>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990600" y="0"/>
            <a:ext cx="5638800" cy="914400"/>
          </a:xfrm>
          <a:prstGeom prst="rect">
            <a:avLst/>
          </a:prstGeom>
          <a:noFill/>
        </p:spPr>
      </p:pic>
      <p:pic>
        <p:nvPicPr>
          <p:cNvPr id="4" name="Image 3"/>
          <p:cNvPicPr/>
          <p:nvPr/>
        </p:nvPicPr>
        <p:blipFill>
          <a:blip r:embed="rId4" cstate="print"/>
          <a:srcRect/>
          <a:stretch>
            <a:fillRect/>
          </a:stretch>
        </p:blipFill>
        <p:spPr bwMode="auto">
          <a:xfrm>
            <a:off x="0" y="2139950"/>
            <a:ext cx="6858000" cy="7696200"/>
          </a:xfrm>
          <a:prstGeom prst="rect">
            <a:avLst/>
          </a:prstGeom>
          <a:noFill/>
          <a:ln w="9525">
            <a:noFill/>
            <a:miter lim="800000"/>
            <a:headEnd/>
            <a:tailEnd/>
          </a:ln>
        </p:spPr>
      </p:pic>
      <p:sp>
        <p:nvSpPr>
          <p:cNvPr id="33794" name="Forme automatique 2"/>
          <p:cNvSpPr>
            <a:spLocks noChangeArrowheads="1"/>
          </p:cNvSpPr>
          <p:nvPr/>
        </p:nvSpPr>
        <p:spPr bwMode="auto">
          <a:xfrm>
            <a:off x="533400" y="1524000"/>
            <a:ext cx="6019800" cy="533399"/>
          </a:xfrm>
          <a:prstGeom prst="roundRect">
            <a:avLst>
              <a:gd name="adj" fmla="val 13032"/>
            </a:avLst>
          </a:prstGeom>
          <a:solidFill>
            <a:srgbClr val="FFFFFF"/>
          </a:solidFill>
          <a:ln w="19050">
            <a:solidFill>
              <a:srgbClr val="ED7D31"/>
            </a:solidFill>
            <a:miter lim="800000"/>
            <a:headEnd/>
            <a:tailEnd/>
          </a:ln>
        </p:spPr>
        <p:txBody>
          <a:bodyPr vert="horz" wrap="square" lIns="91440" tIns="45720" rIns="91440" bIns="45720" numCol="1" anchor="ctr" anchorCtr="0" compatLnSpc="1">
            <a:prstTxWarp prst="textNoShape">
              <a:avLst/>
            </a:prstTxWarp>
          </a:bodyPr>
          <a:lstStyle/>
          <a:p>
            <a:pPr algn="ctr"/>
            <a:r>
              <a:rPr lang="fr-FR" sz="2000" b="1" i="1" dirty="0"/>
              <a:t>Le puits extraordinaire des moines chartreux</a:t>
            </a:r>
            <a:endParaRPr lang="fr-FR" sz="2000" dirty="0"/>
          </a:p>
        </p:txBody>
      </p:sp>
      <p:sp>
        <p:nvSpPr>
          <p:cNvPr id="33795" name="Rectangle 3"/>
          <p:cNvSpPr>
            <a:spLocks noChangeArrowheads="1"/>
          </p:cNvSpPr>
          <p:nvPr/>
        </p:nvSpPr>
        <p:spPr bwMode="auto">
          <a:xfrm>
            <a:off x="1143000" y="990600"/>
            <a:ext cx="4648200" cy="457200"/>
          </a:xfrm>
          <a:prstGeom prst="rect">
            <a:avLst/>
          </a:prstGeom>
          <a:solidFill>
            <a:srgbClr val="FFFFFF"/>
          </a:solidFill>
          <a:ln w="9525">
            <a:noFill/>
            <a:miter lim="800000"/>
            <a:headEnd/>
            <a:tailEnd/>
          </a:ln>
        </p:spPr>
        <p:txBody>
          <a:bodyPr vert="horz" wrap="square" lIns="91440" tIns="45720" rIns="91440" bIns="45720" numCol="1" anchor="ctr" anchorCtr="0" compatLnSpc="1">
            <a:prstTxWarp prst="textNoShape">
              <a:avLst/>
            </a:prstTxWarp>
          </a:bodyPr>
          <a:lstStyle/>
          <a:p>
            <a:pPr>
              <a:lnSpc>
                <a:spcPct val="107000"/>
              </a:lnSpc>
              <a:spcAft>
                <a:spcPts val="800"/>
              </a:spcAft>
            </a:pPr>
            <a:r>
              <a:rPr lang="fr-FR" sz="14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Ecole</a:t>
            </a:r>
            <a:r>
              <a:rPr lang="fr-FR" sz="1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 de LOUBEYRAT                           Classe de CE2-CM1</a:t>
            </a:r>
            <a:endParaRPr lang="fr-FR" sz="1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endParaRPr>
          </a:p>
        </p:txBody>
      </p:sp>
      <p:sp>
        <p:nvSpPr>
          <p:cNvPr id="33796" name="AutoShape 4"/>
          <p:cNvSpPr>
            <a:spLocks noChangeArrowheads="1"/>
          </p:cNvSpPr>
          <p:nvPr/>
        </p:nvSpPr>
        <p:spPr bwMode="auto">
          <a:xfrm>
            <a:off x="990600" y="3048000"/>
            <a:ext cx="4572000" cy="6172200"/>
          </a:xfrm>
          <a:prstGeom prst="roundRect">
            <a:avLst>
              <a:gd name="adj" fmla="val 16667"/>
            </a:avLst>
          </a:prstGeom>
          <a:solidFill>
            <a:srgbClr val="FFFFFF"/>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r>
              <a:rPr lang="fr-FR" sz="1600" dirty="0" smtClean="0"/>
              <a:t>Avec </a:t>
            </a:r>
            <a:r>
              <a:rPr lang="fr-FR" sz="1600" dirty="0"/>
              <a:t>une artiste, Frédérique LACROIX-DAMAS, nous avons participé au projet Scol'and art.</a:t>
            </a:r>
          </a:p>
          <a:p>
            <a:pPr algn="just"/>
            <a:r>
              <a:rPr lang="fr-FR" sz="1600" dirty="0"/>
              <a:t>Pour notre travail, nous nous sommes intéressés à La Chartreuse Port-Sainte-Marie. Au cœur de cet immense site, dont il ne reste que des ruines, il y avait un puits qui a disparu de nos jours. C'est ce puits que nous avons voulu refaire vivre.</a:t>
            </a:r>
          </a:p>
          <a:p>
            <a:pPr algn="just"/>
            <a:r>
              <a:rPr lang="fr-FR" sz="1600" dirty="0"/>
              <a:t>Pour créer notre œuvre, nous avons d'abord demandé aux familles de l'école de nous fournir du matériel et des matériaux de récupération. Ensuite, avec Frédérique, nous </a:t>
            </a:r>
            <a:r>
              <a:rPr lang="fr-FR" sz="1600" dirty="0" smtClean="0"/>
              <a:t>.</a:t>
            </a:r>
          </a:p>
          <a:p>
            <a:pPr algn="just"/>
            <a:r>
              <a:rPr lang="fr-FR" sz="1600" dirty="0" smtClean="0"/>
              <a:t>avons </a:t>
            </a:r>
            <a:r>
              <a:rPr lang="fr-FR" sz="1600" dirty="0"/>
              <a:t>imaginé puis dessiné les plans de notre puits. Alors, nous nous sommes lancés dans la construction : couper et assembler des planches, mesurer, calculer, peindre, tracer, coller, percer et visser, scier, inventer un mécanisme, être ingénieux… Quel travail !!! Ce n'est qu'à la fin que nous avons rajouté des détails, des nuances…</a:t>
            </a:r>
          </a:p>
          <a:p>
            <a:pPr algn="just"/>
            <a:r>
              <a:rPr lang="fr-FR" sz="1600" b="1" dirty="0"/>
              <a:t>Maintenant, grâce à nos œuvres, à vous de vous replonger dans la vie des moines chartreux </a:t>
            </a:r>
            <a:r>
              <a:rPr lang="fr-FR" sz="1600" b="1" dirty="0" smtClean="0"/>
              <a:t>!</a:t>
            </a:r>
            <a:endParaRPr lang="fr-FR" sz="1600" dirty="0"/>
          </a:p>
          <a:p>
            <a:r>
              <a:rPr kumimoji="0" lang="fr-FR" sz="151800" b="0" i="0" u="none" strike="noStrike" cap="none" normalizeH="0" baseline="0" dirty="0" smtClean="0">
                <a:ln>
                  <a:noFill/>
                </a:ln>
                <a:solidFill>
                  <a:schemeClr val="tx1"/>
                </a:solidFill>
                <a:effectLst/>
                <a:latin typeface="Calibri" pitchFamily="34" charset="0"/>
                <a:cs typeface="Arial" pitchFamily="34" charset="0"/>
              </a:rPr>
              <a:t>s peints en bleu</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puit2.png"/>
          <p:cNvPicPr>
            <a:picLocks noChangeAspect="1"/>
          </p:cNvPicPr>
          <p:nvPr/>
        </p:nvPicPr>
        <p:blipFill>
          <a:blip r:embed="rId2" cstate="print"/>
          <a:stretch>
            <a:fillRect/>
          </a:stretch>
        </p:blipFill>
        <p:spPr>
          <a:xfrm>
            <a:off x="1295400" y="381000"/>
            <a:ext cx="4401320" cy="861534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0" y="0"/>
            <a:ext cx="914400" cy="917855"/>
          </a:xfrm>
          <a:prstGeom prst="rect">
            <a:avLst/>
          </a:prstGeom>
        </p:spPr>
      </p:pic>
      <p:pic>
        <p:nvPicPr>
          <p:cNvPr id="3" name="Image 2"/>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990600" y="0"/>
            <a:ext cx="5638800" cy="914400"/>
          </a:xfrm>
          <a:prstGeom prst="rect">
            <a:avLst/>
          </a:prstGeom>
          <a:noFill/>
        </p:spPr>
      </p:pic>
      <p:pic>
        <p:nvPicPr>
          <p:cNvPr id="4" name="Image 3"/>
          <p:cNvPicPr/>
          <p:nvPr/>
        </p:nvPicPr>
        <p:blipFill>
          <a:blip r:embed="rId4" cstate="print"/>
          <a:srcRect/>
          <a:stretch>
            <a:fillRect/>
          </a:stretch>
        </p:blipFill>
        <p:spPr bwMode="auto">
          <a:xfrm>
            <a:off x="0" y="2139950"/>
            <a:ext cx="6858000" cy="7696200"/>
          </a:xfrm>
          <a:prstGeom prst="rect">
            <a:avLst/>
          </a:prstGeom>
          <a:noFill/>
          <a:ln w="9525">
            <a:noFill/>
            <a:miter lim="800000"/>
            <a:headEnd/>
            <a:tailEnd/>
          </a:ln>
        </p:spPr>
      </p:pic>
      <p:sp>
        <p:nvSpPr>
          <p:cNvPr id="33794" name="Forme automatique 2"/>
          <p:cNvSpPr>
            <a:spLocks noChangeArrowheads="1"/>
          </p:cNvSpPr>
          <p:nvPr/>
        </p:nvSpPr>
        <p:spPr bwMode="auto">
          <a:xfrm>
            <a:off x="1371600" y="1524000"/>
            <a:ext cx="4191000" cy="533399"/>
          </a:xfrm>
          <a:prstGeom prst="roundRect">
            <a:avLst>
              <a:gd name="adj" fmla="val 13032"/>
            </a:avLst>
          </a:prstGeom>
          <a:solidFill>
            <a:srgbClr val="FFFFFF"/>
          </a:solidFill>
          <a:ln w="19050">
            <a:solidFill>
              <a:srgbClr val="ED7D31"/>
            </a:solidFill>
            <a:miter lim="800000"/>
            <a:headEnd/>
            <a:tailEnd/>
          </a:ln>
        </p:spPr>
        <p:txBody>
          <a:bodyPr vert="horz" wrap="square" lIns="91440" tIns="45720" rIns="91440" bIns="45720" numCol="1" anchor="ctr" anchorCtr="0" compatLnSpc="1">
            <a:prstTxWarp prst="textNoShape">
              <a:avLst/>
            </a:prstTxWarp>
          </a:bodyPr>
          <a:lstStyle/>
          <a:p>
            <a:pPr algn="ctr"/>
            <a:r>
              <a:rPr lang="fr-FR" sz="2000" b="1" i="1" dirty="0"/>
              <a:t>La fontaine de la Chartreuse</a:t>
            </a:r>
            <a:endParaRPr lang="fr-FR" sz="2000" dirty="0"/>
          </a:p>
        </p:txBody>
      </p:sp>
      <p:sp>
        <p:nvSpPr>
          <p:cNvPr id="33795" name="Rectangle 3"/>
          <p:cNvSpPr>
            <a:spLocks noChangeArrowheads="1"/>
          </p:cNvSpPr>
          <p:nvPr/>
        </p:nvSpPr>
        <p:spPr bwMode="auto">
          <a:xfrm>
            <a:off x="1143000" y="1066800"/>
            <a:ext cx="4572000" cy="457200"/>
          </a:xfrm>
          <a:prstGeom prst="rect">
            <a:avLst/>
          </a:prstGeom>
          <a:solidFill>
            <a:srgbClr val="FFFFFF"/>
          </a:solidFill>
          <a:ln w="9525">
            <a:noFill/>
            <a:miter lim="800000"/>
            <a:headEnd/>
            <a:tailEnd/>
          </a:ln>
        </p:spPr>
        <p:txBody>
          <a:bodyPr vert="horz" wrap="square" lIns="91440" tIns="45720" rIns="91440" bIns="45720" numCol="1" anchor="ctr" anchorCtr="0" compatLnSpc="1">
            <a:prstTxWarp prst="textNoShape">
              <a:avLst/>
            </a:prstTxWarp>
          </a:bodyPr>
          <a:lstStyle/>
          <a:p>
            <a:pPr>
              <a:lnSpc>
                <a:spcPct val="107000"/>
              </a:lnSpc>
              <a:spcAft>
                <a:spcPts val="800"/>
              </a:spcAft>
            </a:pPr>
            <a:r>
              <a:rPr lang="fr-FR" sz="14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Ecole</a:t>
            </a:r>
            <a:r>
              <a:rPr lang="fr-FR" sz="1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 de LOUBEYRAT        </a:t>
            </a:r>
            <a:r>
              <a:rPr lang="fr-FR" sz="1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   </a:t>
            </a:r>
            <a:r>
              <a:rPr lang="fr-FR" sz="1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Classe de </a:t>
            </a:r>
            <a:r>
              <a:rPr lang="fr-FR" sz="1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PS,MS,GS,CE1,CE2</a:t>
            </a:r>
            <a:endParaRPr lang="fr-FR" sz="1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endParaRPr>
          </a:p>
        </p:txBody>
      </p:sp>
      <p:sp>
        <p:nvSpPr>
          <p:cNvPr id="33796" name="AutoShape 4"/>
          <p:cNvSpPr>
            <a:spLocks noChangeArrowheads="1"/>
          </p:cNvSpPr>
          <p:nvPr/>
        </p:nvSpPr>
        <p:spPr bwMode="auto">
          <a:xfrm>
            <a:off x="914400" y="3048000"/>
            <a:ext cx="4800600" cy="5759450"/>
          </a:xfrm>
          <a:prstGeom prst="roundRect">
            <a:avLst>
              <a:gd name="adj" fmla="val 16667"/>
            </a:avLst>
          </a:prstGeom>
          <a:solidFill>
            <a:srgbClr val="FFFFFF"/>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r>
              <a:rPr lang="fr-FR" sz="1600" b="1" i="1" dirty="0" smtClean="0"/>
              <a:t>Les </a:t>
            </a:r>
            <a:r>
              <a:rPr lang="fr-FR" sz="1600" b="1" i="1" dirty="0"/>
              <a:t>CE1 et CE2</a:t>
            </a:r>
          </a:p>
          <a:p>
            <a:r>
              <a:rPr lang="fr-FR" sz="1600" dirty="0"/>
              <a:t>Pour notre fontaine, nous avons utilisé deux vieux parasols en tissus pour les vasques, coupé et peint des tuyaux d’arrosage en bleu, ainsi que </a:t>
            </a:r>
            <a:r>
              <a:rPr lang="fr-FR" sz="1600" dirty="0" smtClean="0"/>
              <a:t>découpé </a:t>
            </a:r>
            <a:r>
              <a:rPr lang="fr-FR" sz="1600" dirty="0"/>
              <a:t>des lanières de bâches pour l’eau. Nous avons</a:t>
            </a:r>
          </a:p>
          <a:p>
            <a:r>
              <a:rPr lang="fr-FR" sz="1600" dirty="0"/>
              <a:t>ensuite essayé de trouver un moyen d’accrocher les parasols avec des gros tuyaux, des tiges et des fils de fer pour que vous puissiez en profiter tout l’été !</a:t>
            </a:r>
          </a:p>
          <a:p>
            <a:r>
              <a:rPr lang="fr-FR" sz="1600" dirty="0"/>
              <a:t> </a:t>
            </a:r>
          </a:p>
          <a:p>
            <a:r>
              <a:rPr lang="fr-FR" sz="1600" dirty="0"/>
              <a:t> </a:t>
            </a:r>
            <a:r>
              <a:rPr lang="fr-FR" sz="1600" b="1" i="1" dirty="0" smtClean="0"/>
              <a:t>Les </a:t>
            </a:r>
            <a:r>
              <a:rPr lang="fr-FR" sz="1600" b="1" i="1" dirty="0"/>
              <a:t>PS, MS et GS</a:t>
            </a:r>
          </a:p>
          <a:p>
            <a:r>
              <a:rPr lang="fr-FR" sz="1600" dirty="0"/>
              <a:t>Nous avons fabriqué les gouttes d’eau pour</a:t>
            </a:r>
          </a:p>
          <a:p>
            <a:r>
              <a:rPr lang="fr-FR" sz="1600" dirty="0"/>
              <a:t>représenter l’eau du bassin ainsi que des poissons. Nous avons travaillé la terre, nous avons appris à utiliser un fil et un couteau pour découper les gouttes et les poissons. Une fois la terre sèche et cuite, nous avons peint nos créations.</a:t>
            </a:r>
          </a:p>
          <a:p>
            <a:r>
              <a:rPr lang="fr-FR" sz="1600" dirty="0"/>
              <a:t>Pour le tour du bassin en pierre, nous avons utilisé des briques de lait que nous avons collées entre elles au pistolet à colle. Les briques ont ensuite été recouvertes de tissus teints à la couleur des </a:t>
            </a:r>
            <a:r>
              <a:rPr lang="fr-FR" sz="1600" dirty="0" smtClean="0"/>
              <a:t>pierres</a:t>
            </a:r>
          </a:p>
          <a:p>
            <a:r>
              <a:rPr lang="fr-FR" sz="1600" dirty="0" smtClean="0"/>
              <a:t> </a:t>
            </a:r>
            <a:r>
              <a:rPr kumimoji="0" lang="fr-FR" sz="151800" b="0" i="0" u="none" strike="noStrike" cap="none" normalizeH="0" baseline="0" dirty="0" smtClean="0">
                <a:ln>
                  <a:noFill/>
                </a:ln>
                <a:solidFill>
                  <a:schemeClr val="tx1"/>
                </a:solidFill>
                <a:effectLst/>
                <a:latin typeface="Calibri" pitchFamily="34" charset="0"/>
                <a:cs typeface="Arial" pitchFamily="34" charset="0"/>
              </a:rPr>
              <a:t>peints en bleu</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828800" y="685800"/>
            <a:ext cx="3618074" cy="4687133"/>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990600" y="5867400"/>
            <a:ext cx="5218433" cy="3505854"/>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0" y="0"/>
            <a:ext cx="914400" cy="917855"/>
          </a:xfrm>
          <a:prstGeom prst="rect">
            <a:avLst/>
          </a:prstGeom>
        </p:spPr>
      </p:pic>
      <p:pic>
        <p:nvPicPr>
          <p:cNvPr id="3" name="Image 2"/>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990600" y="0"/>
            <a:ext cx="5638800" cy="914400"/>
          </a:xfrm>
          <a:prstGeom prst="rect">
            <a:avLst/>
          </a:prstGeom>
          <a:noFill/>
        </p:spPr>
      </p:pic>
      <p:pic>
        <p:nvPicPr>
          <p:cNvPr id="4" name="Image 3"/>
          <p:cNvPicPr/>
          <p:nvPr/>
        </p:nvPicPr>
        <p:blipFill>
          <a:blip r:embed="rId4" cstate="print"/>
          <a:srcRect/>
          <a:stretch>
            <a:fillRect/>
          </a:stretch>
        </p:blipFill>
        <p:spPr bwMode="auto">
          <a:xfrm>
            <a:off x="304800" y="2139950"/>
            <a:ext cx="6172200" cy="7696200"/>
          </a:xfrm>
          <a:prstGeom prst="rect">
            <a:avLst/>
          </a:prstGeom>
          <a:noFill/>
          <a:ln w="9525">
            <a:noFill/>
            <a:miter lim="800000"/>
            <a:headEnd/>
            <a:tailEnd/>
          </a:ln>
        </p:spPr>
      </p:pic>
      <p:sp>
        <p:nvSpPr>
          <p:cNvPr id="33794" name="Forme automatique 2"/>
          <p:cNvSpPr>
            <a:spLocks noChangeArrowheads="1"/>
          </p:cNvSpPr>
          <p:nvPr/>
        </p:nvSpPr>
        <p:spPr bwMode="auto">
          <a:xfrm>
            <a:off x="1371600" y="1524000"/>
            <a:ext cx="4191000" cy="533399"/>
          </a:xfrm>
          <a:prstGeom prst="roundRect">
            <a:avLst>
              <a:gd name="adj" fmla="val 13032"/>
            </a:avLst>
          </a:prstGeom>
          <a:solidFill>
            <a:srgbClr val="FFFFFF"/>
          </a:solidFill>
          <a:ln w="19050">
            <a:solidFill>
              <a:srgbClr val="ED7D31"/>
            </a:solidFill>
            <a:miter lim="800000"/>
            <a:headEnd/>
            <a:tailEnd/>
          </a:ln>
        </p:spPr>
        <p:txBody>
          <a:bodyPr vert="horz" wrap="square" lIns="91440" tIns="45720" rIns="91440" bIns="45720" numCol="1" anchor="ctr" anchorCtr="0" compatLnSpc="1">
            <a:prstTxWarp prst="textNoShape">
              <a:avLst/>
            </a:prstTxWarp>
          </a:bodyPr>
          <a:lstStyle/>
          <a:p>
            <a:pPr algn="ctr"/>
            <a:r>
              <a:rPr lang="fr-FR" sz="2000" b="1" i="1" dirty="0"/>
              <a:t>La </a:t>
            </a:r>
            <a:r>
              <a:rPr lang="fr-FR" sz="2000" b="1" i="1" dirty="0" smtClean="0"/>
              <a:t>Cascade de </a:t>
            </a:r>
            <a:r>
              <a:rPr lang="fr-FR" sz="2000" b="1" i="1" dirty="0"/>
              <a:t>la Chartreuse</a:t>
            </a:r>
            <a:endParaRPr lang="fr-FR" sz="2000" dirty="0"/>
          </a:p>
        </p:txBody>
      </p:sp>
      <p:sp>
        <p:nvSpPr>
          <p:cNvPr id="33795" name="Rectangle 3"/>
          <p:cNvSpPr>
            <a:spLocks noChangeArrowheads="1"/>
          </p:cNvSpPr>
          <p:nvPr/>
        </p:nvSpPr>
        <p:spPr bwMode="auto">
          <a:xfrm>
            <a:off x="1143000" y="1066800"/>
            <a:ext cx="4572000" cy="457200"/>
          </a:xfrm>
          <a:prstGeom prst="rect">
            <a:avLst/>
          </a:prstGeom>
          <a:solidFill>
            <a:srgbClr val="FFFFFF"/>
          </a:solidFill>
          <a:ln w="9525">
            <a:noFill/>
            <a:miter lim="800000"/>
            <a:headEnd/>
            <a:tailEnd/>
          </a:ln>
        </p:spPr>
        <p:txBody>
          <a:bodyPr vert="horz" wrap="square" lIns="91440" tIns="45720" rIns="91440" bIns="45720" numCol="1" anchor="ctr" anchorCtr="0" compatLnSpc="1">
            <a:prstTxWarp prst="textNoShape">
              <a:avLst/>
            </a:prstTxWarp>
          </a:bodyPr>
          <a:lstStyle/>
          <a:p>
            <a:pPr>
              <a:lnSpc>
                <a:spcPct val="107000"/>
              </a:lnSpc>
              <a:spcAft>
                <a:spcPts val="800"/>
              </a:spcAft>
            </a:pPr>
            <a:r>
              <a:rPr lang="fr-FR" sz="14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Ecole</a:t>
            </a:r>
            <a:r>
              <a:rPr lang="fr-FR" sz="1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 </a:t>
            </a:r>
            <a:r>
              <a:rPr lang="fr-FR" sz="1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de Saint Georges de Mons           Classe de MS</a:t>
            </a:r>
            <a:endParaRPr lang="fr-FR" sz="1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endParaRPr>
          </a:p>
        </p:txBody>
      </p:sp>
      <p:sp>
        <p:nvSpPr>
          <p:cNvPr id="33796" name="AutoShape 4"/>
          <p:cNvSpPr>
            <a:spLocks noChangeArrowheads="1"/>
          </p:cNvSpPr>
          <p:nvPr/>
        </p:nvSpPr>
        <p:spPr bwMode="auto">
          <a:xfrm>
            <a:off x="1524000" y="3581400"/>
            <a:ext cx="3505200" cy="5029200"/>
          </a:xfrm>
          <a:prstGeom prst="roundRect">
            <a:avLst>
              <a:gd name="adj" fmla="val 16667"/>
            </a:avLst>
          </a:prstGeom>
          <a:solidFill>
            <a:srgbClr val="FFFFFF"/>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sz="1400" i="1" dirty="0" smtClean="0"/>
          </a:p>
          <a:p>
            <a:pPr algn="just"/>
            <a:r>
              <a:rPr lang="fr-FR" sz="1500" dirty="0" smtClean="0">
                <a:latin typeface="Calibri" pitchFamily="34" charset="0"/>
                <a:cs typeface="Arial" pitchFamily="34" charset="0"/>
              </a:rPr>
              <a:t>Après </a:t>
            </a:r>
            <a:r>
              <a:rPr lang="fr-FR" sz="1500" dirty="0">
                <a:latin typeface="Calibri" pitchFamily="34" charset="0"/>
                <a:cs typeface="Arial" pitchFamily="34" charset="0"/>
              </a:rPr>
              <a:t>la présentation du projet et du site de la Chartreuse par l'artiste </a:t>
            </a:r>
            <a:r>
              <a:rPr lang="fr-FR" sz="1500" dirty="0" smtClean="0">
                <a:latin typeface="Calibri" pitchFamily="34" charset="0"/>
                <a:cs typeface="Arial" pitchFamily="34" charset="0"/>
              </a:rPr>
              <a:t>Frédérique Lacroix-Damas, les </a:t>
            </a:r>
            <a:r>
              <a:rPr lang="fr-FR" sz="1500" dirty="0">
                <a:latin typeface="Calibri" pitchFamily="34" charset="0"/>
                <a:cs typeface="Arial" pitchFamily="34" charset="0"/>
              </a:rPr>
              <a:t>élèves de MS ont choisi de réaliser sur le thème de l'eau, une cascade, en utilisant des matériaux recyclés</a:t>
            </a:r>
            <a:r>
              <a:rPr lang="fr-FR" sz="1500" dirty="0" smtClean="0">
                <a:latin typeface="Calibri" pitchFamily="34" charset="0"/>
                <a:cs typeface="Arial" pitchFamily="34" charset="0"/>
              </a:rPr>
              <a:t>.</a:t>
            </a:r>
          </a:p>
          <a:p>
            <a:pPr algn="just"/>
            <a:endParaRPr lang="fr-FR" sz="1500" dirty="0">
              <a:latin typeface="Calibri" pitchFamily="34" charset="0"/>
              <a:cs typeface="Arial" pitchFamily="34" charset="0"/>
            </a:endParaRPr>
          </a:p>
          <a:p>
            <a:pPr algn="just"/>
            <a:r>
              <a:rPr lang="fr-FR" sz="1500" dirty="0" smtClean="0">
                <a:latin typeface="Calibri" pitchFamily="34" charset="0"/>
                <a:cs typeface="Arial" pitchFamily="34" charset="0"/>
              </a:rPr>
              <a:t> </a:t>
            </a:r>
            <a:r>
              <a:rPr lang="fr-FR" sz="1500" dirty="0">
                <a:latin typeface="Calibri" pitchFamily="34" charset="0"/>
                <a:cs typeface="Arial" pitchFamily="34" charset="0"/>
              </a:rPr>
              <a:t>Aidés de l'artiste, ils ont ainsi donné </a:t>
            </a:r>
            <a:r>
              <a:rPr lang="fr-FR" sz="1500" dirty="0" smtClean="0">
                <a:latin typeface="Calibri" pitchFamily="34" charset="0"/>
                <a:cs typeface="Arial" pitchFamily="34" charset="0"/>
              </a:rPr>
              <a:t>une seconde vie aux bouteilles </a:t>
            </a:r>
            <a:r>
              <a:rPr lang="fr-FR" sz="1500" dirty="0">
                <a:latin typeface="Calibri" pitchFamily="34" charset="0"/>
                <a:cs typeface="Arial" pitchFamily="34" charset="0"/>
              </a:rPr>
              <a:t>plastiques, aux feuilles </a:t>
            </a:r>
            <a:r>
              <a:rPr lang="fr-FR" sz="1500" dirty="0" smtClean="0">
                <a:latin typeface="Calibri" pitchFamily="34" charset="0"/>
                <a:cs typeface="Arial" pitchFamily="34" charset="0"/>
              </a:rPr>
              <a:t>de papier déjà imprimées sur le recto,  en traçant à la peinture des </a:t>
            </a:r>
            <a:r>
              <a:rPr lang="fr-FR" sz="1500" dirty="0">
                <a:latin typeface="Calibri" pitchFamily="34" charset="0"/>
                <a:cs typeface="Arial" pitchFamily="34" charset="0"/>
              </a:rPr>
              <a:t>ondulations représentant l'eau. Ils les ont ensuite enroulées et glissées à l'intérieur des bouteilles, comme un message jeté à la mer</a:t>
            </a:r>
            <a:r>
              <a:rPr lang="fr-FR" sz="1500" dirty="0" smtClean="0">
                <a:latin typeface="Calibri" pitchFamily="34" charset="0"/>
                <a:cs typeface="Arial" pitchFamily="34" charset="0"/>
              </a:rPr>
              <a:t>.</a:t>
            </a:r>
          </a:p>
          <a:p>
            <a:pPr algn="just"/>
            <a:endParaRPr lang="fr-FR" sz="1500" dirty="0">
              <a:latin typeface="Calibri" pitchFamily="34" charset="0"/>
              <a:cs typeface="Arial" pitchFamily="34" charset="0"/>
            </a:endParaRPr>
          </a:p>
          <a:p>
            <a:pPr algn="just"/>
            <a:r>
              <a:rPr lang="fr-FR" sz="1500" dirty="0" smtClean="0">
                <a:latin typeface="Calibri" pitchFamily="34" charset="0"/>
                <a:cs typeface="Arial" pitchFamily="34" charset="0"/>
              </a:rPr>
              <a:t> </a:t>
            </a:r>
            <a:r>
              <a:rPr lang="fr-FR" sz="1500" dirty="0">
                <a:latin typeface="Calibri" pitchFamily="34" charset="0"/>
                <a:cs typeface="Arial" pitchFamily="34" charset="0"/>
              </a:rPr>
              <a:t>Puis, ils ont "enguirlandé" les bouteilles en les reliant avec une grande aiguille et une ficelle.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cstate="print"/>
          <a:srcRect/>
          <a:stretch>
            <a:fillRect/>
          </a:stretch>
        </p:blipFill>
        <p:spPr bwMode="auto">
          <a:xfrm>
            <a:off x="609600" y="762000"/>
            <a:ext cx="5410200" cy="6242538"/>
          </a:xfrm>
          <a:prstGeom prst="rect">
            <a:avLst/>
          </a:prstGeom>
          <a:noFill/>
          <a:ln w="9525">
            <a:noFill/>
            <a:miter lim="800000"/>
            <a:headEnd/>
            <a:tailEnd/>
          </a:ln>
        </p:spPr>
      </p:pic>
      <p:pic>
        <p:nvPicPr>
          <p:cNvPr id="3" name="Image 2" descr="bouteille.png"/>
          <p:cNvPicPr>
            <a:picLocks noChangeAspect="1"/>
          </p:cNvPicPr>
          <p:nvPr/>
        </p:nvPicPr>
        <p:blipFill>
          <a:blip r:embed="rId3" cstate="print"/>
          <a:stretch>
            <a:fillRect/>
          </a:stretch>
        </p:blipFill>
        <p:spPr>
          <a:xfrm>
            <a:off x="914400" y="7315200"/>
            <a:ext cx="1752600" cy="2292382"/>
          </a:xfrm>
          <a:prstGeom prst="rect">
            <a:avLst/>
          </a:prstGeom>
        </p:spPr>
      </p:pic>
      <p:pic>
        <p:nvPicPr>
          <p:cNvPr id="4" name="Image 3" descr="bouteille2.jpg"/>
          <p:cNvPicPr>
            <a:picLocks noChangeAspect="1"/>
          </p:cNvPicPr>
          <p:nvPr/>
        </p:nvPicPr>
        <p:blipFill>
          <a:blip r:embed="rId4" cstate="print"/>
          <a:stretch>
            <a:fillRect/>
          </a:stretch>
        </p:blipFill>
        <p:spPr>
          <a:xfrm>
            <a:off x="3581400" y="7696200"/>
            <a:ext cx="2126880" cy="166598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0" y="0"/>
            <a:ext cx="914400" cy="917855"/>
          </a:xfrm>
          <a:prstGeom prst="rect">
            <a:avLst/>
          </a:prstGeom>
        </p:spPr>
      </p:pic>
      <p:pic>
        <p:nvPicPr>
          <p:cNvPr id="3" name="Image 2"/>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990600" y="0"/>
            <a:ext cx="5638800" cy="914400"/>
          </a:xfrm>
          <a:prstGeom prst="rect">
            <a:avLst/>
          </a:prstGeom>
          <a:noFill/>
        </p:spPr>
      </p:pic>
      <p:pic>
        <p:nvPicPr>
          <p:cNvPr id="4" name="Image 3"/>
          <p:cNvPicPr/>
          <p:nvPr/>
        </p:nvPicPr>
        <p:blipFill>
          <a:blip r:embed="rId4" cstate="print"/>
          <a:srcRect/>
          <a:stretch>
            <a:fillRect/>
          </a:stretch>
        </p:blipFill>
        <p:spPr bwMode="auto">
          <a:xfrm>
            <a:off x="304800" y="2139950"/>
            <a:ext cx="6172200" cy="7696200"/>
          </a:xfrm>
          <a:prstGeom prst="rect">
            <a:avLst/>
          </a:prstGeom>
          <a:noFill/>
          <a:ln w="9525">
            <a:noFill/>
            <a:miter lim="800000"/>
            <a:headEnd/>
            <a:tailEnd/>
          </a:ln>
        </p:spPr>
      </p:pic>
      <p:sp>
        <p:nvSpPr>
          <p:cNvPr id="33794" name="Forme automatique 2"/>
          <p:cNvSpPr>
            <a:spLocks noChangeArrowheads="1"/>
          </p:cNvSpPr>
          <p:nvPr/>
        </p:nvSpPr>
        <p:spPr bwMode="auto">
          <a:xfrm>
            <a:off x="1371600" y="1524000"/>
            <a:ext cx="4191000" cy="533399"/>
          </a:xfrm>
          <a:prstGeom prst="roundRect">
            <a:avLst>
              <a:gd name="adj" fmla="val 13032"/>
            </a:avLst>
          </a:prstGeom>
          <a:solidFill>
            <a:srgbClr val="FFFFFF"/>
          </a:solidFill>
          <a:ln w="19050">
            <a:solidFill>
              <a:srgbClr val="ED7D31"/>
            </a:solidFill>
            <a:miter lim="800000"/>
            <a:headEnd/>
            <a:tailEnd/>
          </a:ln>
        </p:spPr>
        <p:txBody>
          <a:bodyPr vert="horz" wrap="square" lIns="91440" tIns="45720" rIns="91440" bIns="45720" numCol="1" anchor="ctr" anchorCtr="0" compatLnSpc="1">
            <a:prstTxWarp prst="textNoShape">
              <a:avLst/>
            </a:prstTxWarp>
          </a:bodyPr>
          <a:lstStyle/>
          <a:p>
            <a:pPr algn="ctr"/>
            <a:r>
              <a:rPr lang="fr-FR" sz="2000" b="1" i="1" dirty="0" smtClean="0"/>
              <a:t>Un poisson de la Sioule</a:t>
            </a:r>
            <a:endParaRPr lang="fr-FR" sz="2000" dirty="0"/>
          </a:p>
        </p:txBody>
      </p:sp>
      <p:sp>
        <p:nvSpPr>
          <p:cNvPr id="33795" name="Rectangle 3"/>
          <p:cNvSpPr>
            <a:spLocks noChangeArrowheads="1"/>
          </p:cNvSpPr>
          <p:nvPr/>
        </p:nvSpPr>
        <p:spPr bwMode="auto">
          <a:xfrm>
            <a:off x="1143000" y="1066800"/>
            <a:ext cx="4572000" cy="457200"/>
          </a:xfrm>
          <a:prstGeom prst="rect">
            <a:avLst/>
          </a:prstGeom>
          <a:solidFill>
            <a:srgbClr val="FFFFFF"/>
          </a:solidFill>
          <a:ln w="9525">
            <a:noFill/>
            <a:miter lim="800000"/>
            <a:headEnd/>
            <a:tailEnd/>
          </a:ln>
        </p:spPr>
        <p:txBody>
          <a:bodyPr vert="horz" wrap="square" lIns="91440" tIns="45720" rIns="91440" bIns="45720" numCol="1" anchor="ctr" anchorCtr="0" compatLnSpc="1">
            <a:prstTxWarp prst="textNoShape">
              <a:avLst/>
            </a:prstTxWarp>
          </a:bodyPr>
          <a:lstStyle/>
          <a:p>
            <a:pPr>
              <a:lnSpc>
                <a:spcPct val="107000"/>
              </a:lnSpc>
              <a:spcAft>
                <a:spcPts val="800"/>
              </a:spcAft>
            </a:pPr>
            <a:r>
              <a:rPr lang="fr-FR" sz="14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Ecole</a:t>
            </a:r>
            <a:r>
              <a:rPr lang="fr-FR" sz="1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 </a:t>
            </a:r>
            <a:r>
              <a:rPr lang="fr-FR" sz="1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de Saint Georges de Mons           Classe de TPS PS</a:t>
            </a:r>
            <a:endParaRPr lang="fr-FR" sz="1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endParaRPr>
          </a:p>
        </p:txBody>
      </p:sp>
      <p:sp>
        <p:nvSpPr>
          <p:cNvPr id="33796" name="AutoShape 4"/>
          <p:cNvSpPr>
            <a:spLocks noChangeArrowheads="1"/>
          </p:cNvSpPr>
          <p:nvPr/>
        </p:nvSpPr>
        <p:spPr bwMode="auto">
          <a:xfrm>
            <a:off x="1447800" y="3581400"/>
            <a:ext cx="3733800" cy="4724400"/>
          </a:xfrm>
          <a:prstGeom prst="roundRect">
            <a:avLst>
              <a:gd name="adj" fmla="val 16667"/>
            </a:avLst>
          </a:prstGeom>
          <a:solidFill>
            <a:srgbClr val="FFFFFF"/>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sz="1400" i="1" dirty="0" smtClean="0"/>
          </a:p>
          <a:p>
            <a:endParaRPr lang="fr-FR" sz="1400" i="1" dirty="0" smtClean="0"/>
          </a:p>
          <a:p>
            <a:endParaRPr lang="fr-FR" sz="1400" i="1" dirty="0" smtClean="0"/>
          </a:p>
          <a:p>
            <a:r>
              <a:rPr lang="fr-FR" sz="1400" i="1" dirty="0" smtClean="0"/>
              <a:t>Frédérique Lacroix-Damas artiste céramiste nous a parlé du site de la chartreuse et nous avons découvert que les moines habitaient à côté d’une rivière : la Sioule</a:t>
            </a:r>
          </a:p>
          <a:p>
            <a:pPr algn="just"/>
            <a:endParaRPr lang="fr-FR" sz="1400" i="1" dirty="0"/>
          </a:p>
          <a:p>
            <a:pPr algn="just"/>
            <a:r>
              <a:rPr lang="fr-FR" sz="1400" i="1" dirty="0" smtClean="0"/>
              <a:t> Nous avons décide de réaliser un des nombreux poissons que contient la Sioule.</a:t>
            </a:r>
          </a:p>
          <a:p>
            <a:pPr algn="just"/>
            <a:endParaRPr lang="fr-FR" sz="1400" i="1" dirty="0" smtClean="0"/>
          </a:p>
          <a:p>
            <a:pPr algn="just"/>
            <a:r>
              <a:rPr lang="fr-FR" sz="1400" i="1" dirty="0" smtClean="0"/>
              <a:t>Notre poisson est fait de bois, de grillage et de carton. Nous avons peint les écailles puis nous les avons collées avec l’aide de Frédérique.</a:t>
            </a:r>
          </a:p>
          <a:p>
            <a:pPr algn="just"/>
            <a:endParaRPr lang="fr-FR" sz="1400" i="1" dirty="0"/>
          </a:p>
          <a:p>
            <a:pPr algn="just"/>
            <a:r>
              <a:rPr lang="fr-FR" sz="1400" i="1" dirty="0" smtClean="0"/>
              <a:t>.</a:t>
            </a:r>
            <a:endParaRPr lang="fr-FR" sz="1400" i="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209800" y="228600"/>
            <a:ext cx="2362200" cy="2842508"/>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762000" y="3429000"/>
            <a:ext cx="5743630" cy="554196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28600" y="381000"/>
            <a:ext cx="2892606" cy="232112"/>
          </a:xfrm>
          <a:prstGeom prst="rect">
            <a:avLst/>
          </a:prstGeom>
        </p:spPr>
        <p:txBody>
          <a:bodyPr vert="horz" wrap="square" lIns="0" tIns="16507" rIns="0" bIns="0" rtlCol="0">
            <a:spAutoFit/>
          </a:bodyPr>
          <a:lstStyle/>
          <a:p>
            <a:pPr marL="16507">
              <a:spcBef>
                <a:spcPts val="130"/>
              </a:spcBef>
            </a:pPr>
            <a:r>
              <a:rPr sz="1400" b="1" dirty="0">
                <a:solidFill>
                  <a:srgbClr val="00A300"/>
                </a:solidFill>
                <a:latin typeface="Calibri"/>
                <a:cs typeface="Calibri"/>
              </a:rPr>
              <a:t>QUE</a:t>
            </a:r>
            <a:r>
              <a:rPr sz="1400" b="1" spc="-13" dirty="0">
                <a:solidFill>
                  <a:srgbClr val="00A300"/>
                </a:solidFill>
                <a:latin typeface="Calibri"/>
                <a:cs typeface="Calibri"/>
              </a:rPr>
              <a:t>L</a:t>
            </a:r>
            <a:r>
              <a:rPr sz="1400" b="1" dirty="0">
                <a:solidFill>
                  <a:srgbClr val="00A300"/>
                </a:solidFill>
                <a:latin typeface="Calibri"/>
                <a:cs typeface="Calibri"/>
              </a:rPr>
              <a:t>QUES</a:t>
            </a:r>
            <a:r>
              <a:rPr sz="1400" b="1" spc="-65" dirty="0">
                <a:solidFill>
                  <a:srgbClr val="00A300"/>
                </a:solidFill>
                <a:latin typeface="Calibri"/>
                <a:cs typeface="Calibri"/>
              </a:rPr>
              <a:t> </a:t>
            </a:r>
            <a:r>
              <a:rPr sz="1400" b="1" dirty="0">
                <a:solidFill>
                  <a:srgbClr val="00A300"/>
                </a:solidFill>
                <a:latin typeface="Calibri"/>
                <a:cs typeface="Calibri"/>
              </a:rPr>
              <a:t>M</a:t>
            </a:r>
            <a:r>
              <a:rPr sz="1400" b="1" spc="-13" dirty="0">
                <a:solidFill>
                  <a:srgbClr val="00A300"/>
                </a:solidFill>
                <a:latin typeface="Calibri"/>
                <a:cs typeface="Calibri"/>
              </a:rPr>
              <a:t>O</a:t>
            </a:r>
            <a:r>
              <a:rPr sz="1400" b="1" dirty="0">
                <a:solidFill>
                  <a:srgbClr val="00A300"/>
                </a:solidFill>
                <a:latin typeface="Calibri"/>
                <a:cs typeface="Calibri"/>
              </a:rPr>
              <a:t>MEN</a:t>
            </a:r>
            <a:r>
              <a:rPr sz="1400" b="1" spc="-13" dirty="0">
                <a:solidFill>
                  <a:srgbClr val="00A300"/>
                </a:solidFill>
                <a:latin typeface="Calibri"/>
                <a:cs typeface="Calibri"/>
              </a:rPr>
              <a:t>T</a:t>
            </a:r>
            <a:r>
              <a:rPr sz="1400" b="1" dirty="0">
                <a:solidFill>
                  <a:srgbClr val="00A300"/>
                </a:solidFill>
                <a:latin typeface="Calibri"/>
                <a:cs typeface="Calibri"/>
              </a:rPr>
              <a:t>S</a:t>
            </a:r>
            <a:r>
              <a:rPr sz="1400" b="1" spc="39" dirty="0">
                <a:solidFill>
                  <a:srgbClr val="00A300"/>
                </a:solidFill>
                <a:latin typeface="Calibri"/>
                <a:cs typeface="Calibri"/>
              </a:rPr>
              <a:t> </a:t>
            </a:r>
            <a:r>
              <a:rPr sz="1400" b="1" spc="6" dirty="0">
                <a:solidFill>
                  <a:srgbClr val="00A300"/>
                </a:solidFill>
                <a:latin typeface="Calibri"/>
                <a:cs typeface="Calibri"/>
              </a:rPr>
              <a:t>D</a:t>
            </a:r>
            <a:r>
              <a:rPr sz="1400" b="1" dirty="0">
                <a:solidFill>
                  <a:srgbClr val="00A300"/>
                </a:solidFill>
                <a:latin typeface="Calibri"/>
                <a:cs typeface="Calibri"/>
              </a:rPr>
              <a:t>ES</a:t>
            </a:r>
            <a:r>
              <a:rPr sz="1400" b="1" spc="-13" dirty="0">
                <a:solidFill>
                  <a:srgbClr val="00A300"/>
                </a:solidFill>
                <a:latin typeface="Calibri"/>
                <a:cs typeface="Calibri"/>
              </a:rPr>
              <a:t> PA</a:t>
            </a:r>
            <a:r>
              <a:rPr sz="1400" b="1" dirty="0">
                <a:solidFill>
                  <a:srgbClr val="00A300"/>
                </a:solidFill>
                <a:latin typeface="Calibri"/>
                <a:cs typeface="Calibri"/>
              </a:rPr>
              <a:t>RC</a:t>
            </a:r>
            <a:r>
              <a:rPr sz="1400" b="1" spc="-6" dirty="0">
                <a:solidFill>
                  <a:srgbClr val="00A300"/>
                </a:solidFill>
                <a:latin typeface="Calibri"/>
                <a:cs typeface="Calibri"/>
              </a:rPr>
              <a:t>O</a:t>
            </a:r>
            <a:r>
              <a:rPr sz="1400" b="1" dirty="0">
                <a:solidFill>
                  <a:srgbClr val="00A300"/>
                </a:solidFill>
                <a:latin typeface="Calibri"/>
                <a:cs typeface="Calibri"/>
              </a:rPr>
              <a:t>URS</a:t>
            </a:r>
            <a:endParaRPr sz="1400" dirty="0">
              <a:latin typeface="Calibri"/>
              <a:cs typeface="Calibri"/>
            </a:endParaRPr>
          </a:p>
        </p:txBody>
      </p:sp>
      <p:sp>
        <p:nvSpPr>
          <p:cNvPr id="3" name="object 3"/>
          <p:cNvSpPr txBox="1"/>
          <p:nvPr/>
        </p:nvSpPr>
        <p:spPr>
          <a:xfrm>
            <a:off x="533400" y="990600"/>
            <a:ext cx="3072221" cy="682168"/>
          </a:xfrm>
          <a:prstGeom prst="rect">
            <a:avLst/>
          </a:prstGeom>
          <a:solidFill>
            <a:srgbClr val="FFE699"/>
          </a:solidFill>
        </p:spPr>
        <p:txBody>
          <a:bodyPr vert="horz" wrap="square" lIns="0" tIns="35491" rIns="0" bIns="0" rtlCol="0">
            <a:spAutoFit/>
          </a:bodyPr>
          <a:lstStyle/>
          <a:p>
            <a:pPr marL="7428" algn="ctr">
              <a:spcBef>
                <a:spcPts val="279"/>
              </a:spcBef>
            </a:pPr>
            <a:r>
              <a:rPr sz="1400" dirty="0">
                <a:solidFill>
                  <a:srgbClr val="843B0C"/>
                </a:solidFill>
                <a:latin typeface="Lucida Console"/>
                <a:cs typeface="Lucida Console"/>
              </a:rPr>
              <a:t>Les</a:t>
            </a:r>
            <a:r>
              <a:rPr sz="1400" spc="-71" dirty="0">
                <a:solidFill>
                  <a:srgbClr val="843B0C"/>
                </a:solidFill>
                <a:latin typeface="Lucida Console"/>
                <a:cs typeface="Lucida Console"/>
              </a:rPr>
              <a:t> </a:t>
            </a:r>
            <a:r>
              <a:rPr sz="1400" spc="-6" dirty="0">
                <a:solidFill>
                  <a:srgbClr val="843B0C"/>
                </a:solidFill>
                <a:latin typeface="Lucida Console"/>
                <a:cs typeface="Lucida Console"/>
              </a:rPr>
              <a:t>ateliers</a:t>
            </a:r>
            <a:endParaRPr sz="1400" dirty="0">
              <a:latin typeface="Lucida Console"/>
              <a:cs typeface="Lucida Console"/>
            </a:endParaRPr>
          </a:p>
          <a:p>
            <a:pPr marL="9079" algn="ctr">
              <a:spcBef>
                <a:spcPts val="6"/>
              </a:spcBef>
            </a:pPr>
            <a:r>
              <a:rPr sz="1400" spc="-6" dirty="0">
                <a:solidFill>
                  <a:srgbClr val="843B0C"/>
                </a:solidFill>
                <a:latin typeface="Lucida Console"/>
                <a:cs typeface="Lucida Console"/>
              </a:rPr>
              <a:t>de</a:t>
            </a:r>
            <a:r>
              <a:rPr sz="1400" spc="-19" dirty="0">
                <a:solidFill>
                  <a:srgbClr val="843B0C"/>
                </a:solidFill>
                <a:latin typeface="Lucida Console"/>
                <a:cs typeface="Lucida Console"/>
              </a:rPr>
              <a:t> </a:t>
            </a:r>
            <a:r>
              <a:rPr sz="1400" spc="-6" dirty="0" err="1">
                <a:solidFill>
                  <a:srgbClr val="843B0C"/>
                </a:solidFill>
                <a:latin typeface="Lucida Console"/>
                <a:cs typeface="Lucida Console"/>
              </a:rPr>
              <a:t>pratiques</a:t>
            </a:r>
            <a:r>
              <a:rPr sz="1400" spc="-13" dirty="0">
                <a:solidFill>
                  <a:srgbClr val="843B0C"/>
                </a:solidFill>
                <a:latin typeface="Lucida Console"/>
                <a:cs typeface="Lucida Console"/>
              </a:rPr>
              <a:t> </a:t>
            </a:r>
            <a:r>
              <a:rPr sz="1400" spc="-6" dirty="0" err="1" smtClean="0">
                <a:solidFill>
                  <a:srgbClr val="843B0C"/>
                </a:solidFill>
                <a:latin typeface="Lucida Console"/>
                <a:cs typeface="Lucida Console"/>
              </a:rPr>
              <a:t>artistiques</a:t>
            </a:r>
            <a:endParaRPr lang="fr-FR" sz="1400" spc="-6" dirty="0" smtClean="0">
              <a:solidFill>
                <a:srgbClr val="843B0C"/>
              </a:solidFill>
              <a:latin typeface="Lucida Console"/>
              <a:cs typeface="Lucida Console"/>
            </a:endParaRPr>
          </a:p>
          <a:p>
            <a:pPr marL="9079" algn="ctr">
              <a:spcBef>
                <a:spcPts val="6"/>
              </a:spcBef>
            </a:pPr>
            <a:endParaRPr sz="1400" dirty="0">
              <a:latin typeface="Lucida Console"/>
              <a:cs typeface="Lucida Console"/>
            </a:endParaRPr>
          </a:p>
        </p:txBody>
      </p:sp>
      <p:pic>
        <p:nvPicPr>
          <p:cNvPr id="32" name="Image 31" descr="dfrederique.png"/>
          <p:cNvPicPr>
            <a:picLocks noChangeAspect="1"/>
          </p:cNvPicPr>
          <p:nvPr/>
        </p:nvPicPr>
        <p:blipFill>
          <a:blip r:embed="rId3" cstate="print"/>
          <a:stretch>
            <a:fillRect/>
          </a:stretch>
        </p:blipFill>
        <p:spPr>
          <a:xfrm>
            <a:off x="4408488" y="1600200"/>
            <a:ext cx="1999226" cy="1219200"/>
          </a:xfrm>
          <a:prstGeom prst="rect">
            <a:avLst/>
          </a:prstGeom>
        </p:spPr>
      </p:pic>
      <p:sp>
        <p:nvSpPr>
          <p:cNvPr id="21" name="Rectangle à coins arrondis 20"/>
          <p:cNvSpPr/>
          <p:nvPr/>
        </p:nvSpPr>
        <p:spPr>
          <a:xfrm>
            <a:off x="3962400" y="914400"/>
            <a:ext cx="25908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dirty="0" smtClean="0">
                <a:latin typeface="Lucida Console" pitchFamily="49" charset="0"/>
              </a:rPr>
              <a:t>Rencontre avec Frédérique qui présente son métier </a:t>
            </a:r>
            <a:endParaRPr lang="fr-FR" sz="1200" dirty="0">
              <a:latin typeface="Lucida Console" pitchFamily="49" charset="0"/>
            </a:endParaRPr>
          </a:p>
        </p:txBody>
      </p:sp>
      <p:pic>
        <p:nvPicPr>
          <p:cNvPr id="22" name="Picture 5"/>
          <p:cNvPicPr>
            <a:picLocks noChangeAspect="1" noChangeArrowheads="1"/>
          </p:cNvPicPr>
          <p:nvPr/>
        </p:nvPicPr>
        <p:blipFill>
          <a:blip r:embed="rId4" cstate="print"/>
          <a:srcRect/>
          <a:stretch>
            <a:fillRect/>
          </a:stretch>
        </p:blipFill>
        <p:spPr bwMode="auto">
          <a:xfrm>
            <a:off x="4038600" y="4156119"/>
            <a:ext cx="2057400" cy="1831931"/>
          </a:xfrm>
          <a:prstGeom prst="rect">
            <a:avLst/>
          </a:prstGeom>
          <a:noFill/>
          <a:ln w="9525">
            <a:noFill/>
            <a:miter lim="800000"/>
            <a:headEnd/>
            <a:tailEnd/>
          </a:ln>
        </p:spPr>
      </p:pic>
      <p:sp>
        <p:nvSpPr>
          <p:cNvPr id="23" name="Rectangle à coins arrondis 22"/>
          <p:cNvSpPr/>
          <p:nvPr/>
        </p:nvSpPr>
        <p:spPr>
          <a:xfrm>
            <a:off x="685800" y="1981200"/>
            <a:ext cx="2144712"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dirty="0" smtClean="0">
                <a:latin typeface="Lucida Console" pitchFamily="49" charset="0"/>
              </a:rPr>
              <a:t>On découvre le petit patrimoine local  : les moulins</a:t>
            </a:r>
            <a:endParaRPr lang="fr-FR" sz="1200" dirty="0">
              <a:latin typeface="Lucida Console" pitchFamily="49" charset="0"/>
            </a:endParaRPr>
          </a:p>
        </p:txBody>
      </p:sp>
      <p:sp>
        <p:nvSpPr>
          <p:cNvPr id="25" name="Rectangle à coins arrondis 24"/>
          <p:cNvSpPr/>
          <p:nvPr/>
        </p:nvSpPr>
        <p:spPr>
          <a:xfrm>
            <a:off x="1219200" y="5721350"/>
            <a:ext cx="24384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dirty="0" smtClean="0">
                <a:latin typeface="Lucida Console" pitchFamily="49" charset="0"/>
              </a:rPr>
              <a:t>On teste des solutions  techniques</a:t>
            </a:r>
            <a:endParaRPr lang="fr-FR" sz="1200" dirty="0">
              <a:latin typeface="Lucida Console" pitchFamily="49" charset="0"/>
            </a:endParaRPr>
          </a:p>
        </p:txBody>
      </p:sp>
      <p:pic>
        <p:nvPicPr>
          <p:cNvPr id="27" name="Picture 6"/>
          <p:cNvPicPr>
            <a:picLocks noChangeAspect="1" noChangeArrowheads="1"/>
          </p:cNvPicPr>
          <p:nvPr/>
        </p:nvPicPr>
        <p:blipFill>
          <a:blip r:embed="rId5" cstate="print"/>
          <a:srcRect/>
          <a:stretch>
            <a:fillRect/>
          </a:stretch>
        </p:blipFill>
        <p:spPr bwMode="auto">
          <a:xfrm>
            <a:off x="1143000" y="6705600"/>
            <a:ext cx="1752600" cy="2363254"/>
          </a:xfrm>
          <a:prstGeom prst="rect">
            <a:avLst/>
          </a:prstGeom>
          <a:noFill/>
          <a:ln w="9525">
            <a:noFill/>
            <a:miter lim="800000"/>
            <a:headEnd/>
            <a:tailEnd/>
          </a:ln>
        </p:spPr>
      </p:pic>
      <p:sp>
        <p:nvSpPr>
          <p:cNvPr id="33" name="Rectangle à coins arrondis 32"/>
          <p:cNvSpPr/>
          <p:nvPr/>
        </p:nvSpPr>
        <p:spPr>
          <a:xfrm>
            <a:off x="3733800" y="3200400"/>
            <a:ext cx="2209800" cy="45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dirty="0" smtClean="0">
                <a:latin typeface="Lucida Console" pitchFamily="49" charset="0"/>
              </a:rPr>
              <a:t>On imagine un projet</a:t>
            </a:r>
          </a:p>
        </p:txBody>
      </p:sp>
      <p:pic>
        <p:nvPicPr>
          <p:cNvPr id="35" name="Image 34" descr="IMG20240506152352.jpg"/>
          <p:cNvPicPr>
            <a:picLocks noChangeAspect="1"/>
          </p:cNvPicPr>
          <p:nvPr/>
        </p:nvPicPr>
        <p:blipFill>
          <a:blip r:embed="rId6" cstate="print"/>
          <a:stretch>
            <a:fillRect/>
          </a:stretch>
        </p:blipFill>
        <p:spPr>
          <a:xfrm>
            <a:off x="914400" y="2895600"/>
            <a:ext cx="2260600" cy="1695450"/>
          </a:xfrm>
          <a:prstGeom prst="rect">
            <a:avLst/>
          </a:prstGeom>
        </p:spPr>
      </p:pic>
      <p:pic>
        <p:nvPicPr>
          <p:cNvPr id="36" name="Picture 4"/>
          <p:cNvPicPr>
            <a:picLocks noChangeAspect="1" noChangeArrowheads="1"/>
          </p:cNvPicPr>
          <p:nvPr/>
        </p:nvPicPr>
        <p:blipFill>
          <a:blip r:embed="rId7" cstate="print"/>
          <a:srcRect/>
          <a:stretch>
            <a:fillRect/>
          </a:stretch>
        </p:blipFill>
        <p:spPr bwMode="auto">
          <a:xfrm>
            <a:off x="3850860" y="6553200"/>
            <a:ext cx="2091321" cy="2286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p:nvPr/>
        </p:nvSpPr>
        <p:spPr>
          <a:xfrm>
            <a:off x="685800" y="381000"/>
            <a:ext cx="4191000" cy="45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dirty="0" smtClean="0">
                <a:latin typeface="Lucida Console" pitchFamily="49" charset="0"/>
              </a:rPr>
              <a:t>Et puis c’est le travail de création</a:t>
            </a:r>
            <a:endParaRPr lang="fr-FR" sz="1200" dirty="0">
              <a:latin typeface="Lucida Console" pitchFamily="49" charset="0"/>
            </a:endParaRPr>
          </a:p>
        </p:txBody>
      </p:sp>
      <p:pic>
        <p:nvPicPr>
          <p:cNvPr id="8" name="Picture 3"/>
          <p:cNvPicPr>
            <a:picLocks noChangeAspect="1" noChangeArrowheads="1"/>
          </p:cNvPicPr>
          <p:nvPr/>
        </p:nvPicPr>
        <p:blipFill>
          <a:blip r:embed="rId2" cstate="print"/>
          <a:srcRect/>
          <a:stretch>
            <a:fillRect/>
          </a:stretch>
        </p:blipFill>
        <p:spPr bwMode="auto">
          <a:xfrm>
            <a:off x="4800600" y="3048000"/>
            <a:ext cx="1657699" cy="1382471"/>
          </a:xfrm>
          <a:prstGeom prst="rect">
            <a:avLst/>
          </a:prstGeom>
          <a:noFill/>
          <a:ln w="9525">
            <a:noFill/>
            <a:miter lim="800000"/>
            <a:headEnd/>
            <a:tailEnd/>
          </a:ln>
        </p:spPr>
      </p:pic>
      <p:pic>
        <p:nvPicPr>
          <p:cNvPr id="9" name="Picture 5"/>
          <p:cNvPicPr>
            <a:picLocks noChangeAspect="1" noChangeArrowheads="1"/>
          </p:cNvPicPr>
          <p:nvPr/>
        </p:nvPicPr>
        <p:blipFill>
          <a:blip r:embed="rId3" cstate="print"/>
          <a:srcRect/>
          <a:stretch>
            <a:fillRect/>
          </a:stretch>
        </p:blipFill>
        <p:spPr bwMode="auto">
          <a:xfrm>
            <a:off x="533400" y="3276600"/>
            <a:ext cx="1637506" cy="1469165"/>
          </a:xfrm>
          <a:prstGeom prst="rect">
            <a:avLst/>
          </a:prstGeom>
          <a:noFill/>
          <a:ln w="9525">
            <a:noFill/>
            <a:miter lim="800000"/>
            <a:headEnd/>
            <a:tailEnd/>
          </a:ln>
        </p:spPr>
      </p:pic>
      <p:pic>
        <p:nvPicPr>
          <p:cNvPr id="10" name="Picture 6"/>
          <p:cNvPicPr>
            <a:picLocks noChangeAspect="1" noChangeArrowheads="1"/>
          </p:cNvPicPr>
          <p:nvPr/>
        </p:nvPicPr>
        <p:blipFill>
          <a:blip r:embed="rId4" cstate="print"/>
          <a:srcRect/>
          <a:stretch>
            <a:fillRect/>
          </a:stretch>
        </p:blipFill>
        <p:spPr bwMode="auto">
          <a:xfrm>
            <a:off x="609600" y="5029200"/>
            <a:ext cx="1828800" cy="1526438"/>
          </a:xfrm>
          <a:prstGeom prst="rect">
            <a:avLst/>
          </a:prstGeom>
          <a:noFill/>
          <a:ln w="9525">
            <a:noFill/>
            <a:miter lim="800000"/>
            <a:headEnd/>
            <a:tailEnd/>
          </a:ln>
        </p:spPr>
      </p:pic>
      <p:sp>
        <p:nvSpPr>
          <p:cNvPr id="14" name="Rectangle à coins arrondis 13"/>
          <p:cNvSpPr/>
          <p:nvPr/>
        </p:nvSpPr>
        <p:spPr>
          <a:xfrm>
            <a:off x="2819400" y="2971800"/>
            <a:ext cx="1447800" cy="381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dirty="0" smtClean="0">
                <a:latin typeface="Lucida Console" pitchFamily="49" charset="0"/>
              </a:rPr>
              <a:t>On peint  </a:t>
            </a:r>
            <a:endParaRPr lang="fr-FR" sz="1200" dirty="0">
              <a:latin typeface="Lucida Console" pitchFamily="49" charset="0"/>
            </a:endParaRPr>
          </a:p>
        </p:txBody>
      </p:sp>
      <p:pic>
        <p:nvPicPr>
          <p:cNvPr id="15" name="Picture 2"/>
          <p:cNvPicPr>
            <a:picLocks noChangeAspect="1" noChangeArrowheads="1"/>
          </p:cNvPicPr>
          <p:nvPr/>
        </p:nvPicPr>
        <p:blipFill>
          <a:blip r:embed="rId5" cstate="print"/>
          <a:srcRect/>
          <a:stretch>
            <a:fillRect/>
          </a:stretch>
        </p:blipFill>
        <p:spPr bwMode="auto">
          <a:xfrm>
            <a:off x="4800600" y="4876800"/>
            <a:ext cx="1727200" cy="1295400"/>
          </a:xfrm>
          <a:prstGeom prst="rect">
            <a:avLst/>
          </a:prstGeom>
          <a:noFill/>
          <a:ln w="9525">
            <a:noFill/>
            <a:miter lim="800000"/>
            <a:headEnd/>
            <a:tailEnd/>
          </a:ln>
          <a:effectLst/>
        </p:spPr>
      </p:pic>
      <p:pic>
        <p:nvPicPr>
          <p:cNvPr id="16" name="Image 15" descr="IMG_20240514_144814.jpg"/>
          <p:cNvPicPr>
            <a:picLocks noChangeAspect="1"/>
          </p:cNvPicPr>
          <p:nvPr/>
        </p:nvPicPr>
        <p:blipFill>
          <a:blip r:embed="rId6" cstate="print"/>
          <a:stretch>
            <a:fillRect/>
          </a:stretch>
        </p:blipFill>
        <p:spPr>
          <a:xfrm>
            <a:off x="2729080" y="3581400"/>
            <a:ext cx="1679408" cy="1683561"/>
          </a:xfrm>
          <a:prstGeom prst="rect">
            <a:avLst/>
          </a:prstGeom>
        </p:spPr>
      </p:pic>
      <p:pic>
        <p:nvPicPr>
          <p:cNvPr id="17" name="Image 16" descr="IMG20240506140453.jpg"/>
          <p:cNvPicPr>
            <a:picLocks noChangeAspect="1"/>
          </p:cNvPicPr>
          <p:nvPr/>
        </p:nvPicPr>
        <p:blipFill>
          <a:blip r:embed="rId7" cstate="print"/>
          <a:stretch>
            <a:fillRect/>
          </a:stretch>
        </p:blipFill>
        <p:spPr>
          <a:xfrm>
            <a:off x="4724400" y="1143000"/>
            <a:ext cx="1828800" cy="1371600"/>
          </a:xfrm>
          <a:prstGeom prst="rect">
            <a:avLst/>
          </a:prstGeom>
        </p:spPr>
      </p:pic>
      <p:sp>
        <p:nvSpPr>
          <p:cNvPr id="18" name="Rectangle à coins arrondis 17"/>
          <p:cNvSpPr/>
          <p:nvPr/>
        </p:nvSpPr>
        <p:spPr>
          <a:xfrm>
            <a:off x="2274888" y="1219200"/>
            <a:ext cx="2133600" cy="990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dirty="0" smtClean="0">
                <a:latin typeface="Lucida Console" pitchFamily="49" charset="0"/>
              </a:rPr>
              <a:t>On crée avec la terre et Frédérique assure la cuisson</a:t>
            </a:r>
          </a:p>
        </p:txBody>
      </p:sp>
      <p:pic>
        <p:nvPicPr>
          <p:cNvPr id="19" name="Image 18" descr="20240119_113447_rpfnulb7lck.jpg"/>
          <p:cNvPicPr>
            <a:picLocks noChangeAspect="1"/>
          </p:cNvPicPr>
          <p:nvPr/>
        </p:nvPicPr>
        <p:blipFill>
          <a:blip r:embed="rId8" cstate="print"/>
          <a:stretch>
            <a:fillRect/>
          </a:stretch>
        </p:blipFill>
        <p:spPr>
          <a:xfrm>
            <a:off x="838200" y="1066800"/>
            <a:ext cx="1241297" cy="1667031"/>
          </a:xfrm>
          <a:prstGeom prst="rect">
            <a:avLst/>
          </a:prstGeom>
        </p:spPr>
      </p:pic>
      <p:pic>
        <p:nvPicPr>
          <p:cNvPr id="21" name="Picture 8"/>
          <p:cNvPicPr>
            <a:picLocks noChangeAspect="1" noChangeArrowheads="1"/>
          </p:cNvPicPr>
          <p:nvPr/>
        </p:nvPicPr>
        <p:blipFill>
          <a:blip r:embed="rId9" cstate="print"/>
          <a:srcRect/>
          <a:stretch>
            <a:fillRect/>
          </a:stretch>
        </p:blipFill>
        <p:spPr bwMode="auto">
          <a:xfrm>
            <a:off x="838200" y="8077200"/>
            <a:ext cx="2054776" cy="1104900"/>
          </a:xfrm>
          <a:prstGeom prst="rect">
            <a:avLst/>
          </a:prstGeom>
          <a:noFill/>
          <a:ln w="9525">
            <a:noFill/>
            <a:miter lim="800000"/>
            <a:headEnd/>
            <a:tailEnd/>
          </a:ln>
        </p:spPr>
      </p:pic>
      <p:pic>
        <p:nvPicPr>
          <p:cNvPr id="22" name="Picture 9"/>
          <p:cNvPicPr>
            <a:picLocks noChangeAspect="1" noChangeArrowheads="1"/>
          </p:cNvPicPr>
          <p:nvPr/>
        </p:nvPicPr>
        <p:blipFill>
          <a:blip r:embed="rId10" cstate="print"/>
          <a:srcRect/>
          <a:stretch>
            <a:fillRect/>
          </a:stretch>
        </p:blipFill>
        <p:spPr bwMode="auto">
          <a:xfrm>
            <a:off x="3276600" y="8153400"/>
            <a:ext cx="1404470" cy="1485464"/>
          </a:xfrm>
          <a:prstGeom prst="rect">
            <a:avLst/>
          </a:prstGeom>
          <a:noFill/>
          <a:ln w="9525">
            <a:noFill/>
            <a:miter lim="800000"/>
            <a:headEnd/>
            <a:tailEnd/>
          </a:ln>
        </p:spPr>
      </p:pic>
      <p:pic>
        <p:nvPicPr>
          <p:cNvPr id="23" name="Picture 7"/>
          <p:cNvPicPr>
            <a:picLocks noChangeAspect="1" noChangeArrowheads="1"/>
          </p:cNvPicPr>
          <p:nvPr/>
        </p:nvPicPr>
        <p:blipFill>
          <a:blip r:embed="rId11" cstate="print"/>
          <a:srcRect/>
          <a:stretch>
            <a:fillRect/>
          </a:stretch>
        </p:blipFill>
        <p:spPr bwMode="auto">
          <a:xfrm>
            <a:off x="4876800" y="7391400"/>
            <a:ext cx="1447800" cy="1776229"/>
          </a:xfrm>
          <a:prstGeom prst="rect">
            <a:avLst/>
          </a:prstGeom>
          <a:noFill/>
          <a:ln w="9525">
            <a:noFill/>
            <a:miter lim="800000"/>
            <a:headEnd/>
            <a:tailEnd/>
          </a:ln>
        </p:spPr>
      </p:pic>
      <p:sp>
        <p:nvSpPr>
          <p:cNvPr id="24" name="Rectangle à coins arrondis 23"/>
          <p:cNvSpPr/>
          <p:nvPr/>
        </p:nvSpPr>
        <p:spPr>
          <a:xfrm>
            <a:off x="990600" y="7162800"/>
            <a:ext cx="2046288" cy="45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dirty="0" smtClean="0">
                <a:latin typeface="Lucida Console" pitchFamily="49" charset="0"/>
              </a:rPr>
              <a:t>On visse, on </a:t>
            </a:r>
            <a:r>
              <a:rPr lang="fr-FR" sz="1200" dirty="0" smtClean="0">
                <a:latin typeface="Lucida Console" pitchFamily="49" charset="0"/>
              </a:rPr>
              <a:t>attache, </a:t>
            </a:r>
            <a:r>
              <a:rPr lang="fr-FR" sz="1200" dirty="0" smtClean="0">
                <a:latin typeface="Lucida Console" pitchFamily="49" charset="0"/>
              </a:rPr>
              <a:t>on colle </a:t>
            </a:r>
            <a:endParaRPr lang="fr-FR" sz="1200" dirty="0">
              <a:latin typeface="Lucida Console" pitchFamily="49" charset="0"/>
            </a:endParaRPr>
          </a:p>
        </p:txBody>
      </p:sp>
      <p:pic>
        <p:nvPicPr>
          <p:cNvPr id="25" name="Image 24" descr="st georges_102729_tyvcpdxmkm9.jpg"/>
          <p:cNvPicPr>
            <a:picLocks noChangeAspect="1"/>
          </p:cNvPicPr>
          <p:nvPr/>
        </p:nvPicPr>
        <p:blipFill>
          <a:blip r:embed="rId12" cstate="print"/>
          <a:stretch>
            <a:fillRect/>
          </a:stretch>
        </p:blipFill>
        <p:spPr>
          <a:xfrm>
            <a:off x="3341588" y="6400800"/>
            <a:ext cx="1066900" cy="155290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33400" y="304800"/>
            <a:ext cx="5410200" cy="251281"/>
          </a:xfrm>
          <a:prstGeom prst="rect">
            <a:avLst/>
          </a:prstGeom>
          <a:solidFill>
            <a:srgbClr val="FFE699"/>
          </a:solidFill>
        </p:spPr>
        <p:txBody>
          <a:bodyPr vert="horz" wrap="square" lIns="0" tIns="35491" rIns="0" bIns="0" rtlCol="0">
            <a:spAutoFit/>
          </a:bodyPr>
          <a:lstStyle/>
          <a:p>
            <a:pPr marL="92442">
              <a:spcBef>
                <a:spcPts val="279"/>
              </a:spcBef>
            </a:pPr>
            <a:r>
              <a:rPr lang="fr-FR" sz="1400" b="1" dirty="0" smtClean="0">
                <a:solidFill>
                  <a:srgbClr val="C00000"/>
                </a:solidFill>
                <a:latin typeface="Courier New"/>
                <a:cs typeface="Courier New"/>
              </a:rPr>
              <a:t>le temps de </a:t>
            </a:r>
            <a:r>
              <a:rPr sz="1400" b="1" dirty="0" err="1" smtClean="0">
                <a:solidFill>
                  <a:srgbClr val="C00000"/>
                </a:solidFill>
                <a:latin typeface="Courier New"/>
                <a:cs typeface="Courier New"/>
              </a:rPr>
              <a:t>L’installation</a:t>
            </a:r>
            <a:r>
              <a:rPr lang="fr-FR" sz="1400" b="1" dirty="0" smtClean="0">
                <a:solidFill>
                  <a:srgbClr val="C00000"/>
                </a:solidFill>
                <a:latin typeface="Courier New"/>
                <a:cs typeface="Courier New"/>
              </a:rPr>
              <a:t> et de la découverte</a:t>
            </a:r>
            <a:endParaRPr sz="1400" dirty="0">
              <a:latin typeface="Courier New"/>
              <a:cs typeface="Courier New"/>
            </a:endParaRPr>
          </a:p>
        </p:txBody>
      </p:sp>
      <p:pic>
        <p:nvPicPr>
          <p:cNvPr id="11272" name="Picture 8"/>
          <p:cNvPicPr>
            <a:picLocks noChangeAspect="1" noChangeArrowheads="1"/>
          </p:cNvPicPr>
          <p:nvPr/>
        </p:nvPicPr>
        <p:blipFill>
          <a:blip r:embed="rId2" cstate="print"/>
          <a:srcRect/>
          <a:stretch>
            <a:fillRect/>
          </a:stretch>
        </p:blipFill>
        <p:spPr bwMode="auto">
          <a:xfrm>
            <a:off x="609600" y="685800"/>
            <a:ext cx="1680732" cy="1847850"/>
          </a:xfrm>
          <a:prstGeom prst="rect">
            <a:avLst/>
          </a:prstGeom>
          <a:noFill/>
          <a:ln w="9525">
            <a:noFill/>
            <a:miter lim="800000"/>
            <a:headEnd/>
            <a:tailEnd/>
          </a:ln>
        </p:spPr>
      </p:pic>
      <p:pic>
        <p:nvPicPr>
          <p:cNvPr id="10" name="Image 9" descr="IMG20240701150513[1].jpg"/>
          <p:cNvPicPr>
            <a:picLocks noChangeAspect="1"/>
          </p:cNvPicPr>
          <p:nvPr/>
        </p:nvPicPr>
        <p:blipFill>
          <a:blip r:embed="rId3" cstate="print"/>
          <a:stretch>
            <a:fillRect/>
          </a:stretch>
        </p:blipFill>
        <p:spPr>
          <a:xfrm flipH="1">
            <a:off x="3124200" y="2743200"/>
            <a:ext cx="3152533" cy="2546350"/>
          </a:xfrm>
          <a:prstGeom prst="rect">
            <a:avLst/>
          </a:prstGeom>
        </p:spPr>
      </p:pic>
      <p:pic>
        <p:nvPicPr>
          <p:cNvPr id="12" name="Image 11" descr="IMG20240701111223.png"/>
          <p:cNvPicPr>
            <a:picLocks noChangeAspect="1"/>
          </p:cNvPicPr>
          <p:nvPr/>
        </p:nvPicPr>
        <p:blipFill>
          <a:blip r:embed="rId4" cstate="print"/>
          <a:stretch>
            <a:fillRect/>
          </a:stretch>
        </p:blipFill>
        <p:spPr>
          <a:xfrm>
            <a:off x="609600" y="2895600"/>
            <a:ext cx="2209800" cy="2945798"/>
          </a:xfrm>
          <a:prstGeom prst="rect">
            <a:avLst/>
          </a:prstGeom>
        </p:spPr>
      </p:pic>
      <p:sp>
        <p:nvSpPr>
          <p:cNvPr id="13" name="ZoneTexte 12"/>
          <p:cNvSpPr txBox="1"/>
          <p:nvPr/>
        </p:nvSpPr>
        <p:spPr>
          <a:xfrm>
            <a:off x="4789488" y="7696200"/>
            <a:ext cx="1839912" cy="646331"/>
          </a:xfrm>
          <a:prstGeom prst="rect">
            <a:avLst/>
          </a:prstGeom>
          <a:noFill/>
        </p:spPr>
        <p:txBody>
          <a:bodyPr wrap="square" rtlCol="0">
            <a:spAutoFit/>
          </a:bodyPr>
          <a:lstStyle/>
          <a:p>
            <a:pPr algn="ctr"/>
            <a:r>
              <a:rPr lang="fr-FR" sz="1200" b="1" dirty="0" smtClean="0">
                <a:solidFill>
                  <a:srgbClr val="538235"/>
                </a:solidFill>
                <a:latin typeface="Courier New"/>
                <a:cs typeface="Courier New"/>
              </a:rPr>
              <a:t>Land art des animaux de la chartreuse</a:t>
            </a:r>
            <a:endParaRPr lang="fr-FR" sz="1200" b="1" dirty="0">
              <a:solidFill>
                <a:srgbClr val="538235"/>
              </a:solidFill>
              <a:latin typeface="Courier New"/>
              <a:cs typeface="Courier New"/>
            </a:endParaRPr>
          </a:p>
        </p:txBody>
      </p:sp>
      <p:pic>
        <p:nvPicPr>
          <p:cNvPr id="14" name="Picture 11"/>
          <p:cNvPicPr>
            <a:picLocks noChangeAspect="1" noChangeArrowheads="1"/>
          </p:cNvPicPr>
          <p:nvPr/>
        </p:nvPicPr>
        <p:blipFill>
          <a:blip r:embed="rId5" cstate="print"/>
          <a:srcRect/>
          <a:stretch>
            <a:fillRect/>
          </a:stretch>
        </p:blipFill>
        <p:spPr bwMode="auto">
          <a:xfrm>
            <a:off x="4800600" y="8458200"/>
            <a:ext cx="1771439" cy="1200150"/>
          </a:xfrm>
          <a:prstGeom prst="rect">
            <a:avLst/>
          </a:prstGeom>
          <a:noFill/>
          <a:ln w="9525">
            <a:noFill/>
            <a:miter lim="800000"/>
            <a:headEnd/>
            <a:tailEnd/>
          </a:ln>
        </p:spPr>
      </p:pic>
      <p:pic>
        <p:nvPicPr>
          <p:cNvPr id="15" name="Picture 12"/>
          <p:cNvPicPr>
            <a:picLocks noChangeAspect="1" noChangeArrowheads="1"/>
          </p:cNvPicPr>
          <p:nvPr/>
        </p:nvPicPr>
        <p:blipFill>
          <a:blip r:embed="rId6" cstate="print"/>
          <a:srcRect/>
          <a:stretch>
            <a:fillRect/>
          </a:stretch>
        </p:blipFill>
        <p:spPr bwMode="auto">
          <a:xfrm rot="5400000">
            <a:off x="3062292" y="7300908"/>
            <a:ext cx="1739798" cy="1311182"/>
          </a:xfrm>
          <a:prstGeom prst="rect">
            <a:avLst/>
          </a:prstGeom>
          <a:noFill/>
          <a:ln w="9525">
            <a:noFill/>
            <a:miter lim="800000"/>
            <a:headEnd/>
            <a:tailEnd/>
          </a:ln>
        </p:spPr>
      </p:pic>
      <p:pic>
        <p:nvPicPr>
          <p:cNvPr id="16" name="Picture 13"/>
          <p:cNvPicPr>
            <a:picLocks noChangeAspect="1" noChangeArrowheads="1"/>
          </p:cNvPicPr>
          <p:nvPr/>
        </p:nvPicPr>
        <p:blipFill>
          <a:blip r:embed="rId7" cstate="print"/>
          <a:srcRect/>
          <a:stretch>
            <a:fillRect/>
          </a:stretch>
        </p:blipFill>
        <p:spPr bwMode="auto">
          <a:xfrm rot="5400000">
            <a:off x="1610591" y="6542809"/>
            <a:ext cx="1219200" cy="1239982"/>
          </a:xfrm>
          <a:prstGeom prst="flowChartTerminator">
            <a:avLst/>
          </a:prstGeom>
          <a:noFill/>
          <a:ln w="9525">
            <a:noFill/>
            <a:miter lim="800000"/>
            <a:headEnd/>
            <a:tailEnd/>
          </a:ln>
        </p:spPr>
      </p:pic>
      <p:pic>
        <p:nvPicPr>
          <p:cNvPr id="17" name="Picture 15"/>
          <p:cNvPicPr>
            <a:picLocks noChangeAspect="1" noChangeArrowheads="1"/>
          </p:cNvPicPr>
          <p:nvPr/>
        </p:nvPicPr>
        <p:blipFill>
          <a:blip r:embed="rId8" cstate="print"/>
          <a:srcRect/>
          <a:stretch>
            <a:fillRect/>
          </a:stretch>
        </p:blipFill>
        <p:spPr bwMode="auto">
          <a:xfrm rot="21174309">
            <a:off x="1651961" y="8210131"/>
            <a:ext cx="974346" cy="898548"/>
          </a:xfrm>
          <a:prstGeom prst="flowChartTerminator">
            <a:avLst/>
          </a:prstGeom>
          <a:noFill/>
          <a:ln w="9525">
            <a:noFill/>
            <a:miter lim="800000"/>
            <a:headEnd/>
            <a:tailEnd/>
          </a:ln>
        </p:spPr>
      </p:pic>
      <p:pic>
        <p:nvPicPr>
          <p:cNvPr id="18" name="Picture 14"/>
          <p:cNvPicPr>
            <a:picLocks noChangeAspect="1" noChangeArrowheads="1"/>
          </p:cNvPicPr>
          <p:nvPr/>
        </p:nvPicPr>
        <p:blipFill>
          <a:blip r:embed="rId9" cstate="print"/>
          <a:srcRect/>
          <a:stretch>
            <a:fillRect/>
          </a:stretch>
        </p:blipFill>
        <p:spPr bwMode="auto">
          <a:xfrm>
            <a:off x="228600" y="7620000"/>
            <a:ext cx="1158335" cy="1233488"/>
          </a:xfrm>
          <a:prstGeom prst="ellipse">
            <a:avLst/>
          </a:prstGeom>
          <a:noFill/>
          <a:ln w="9525">
            <a:noFill/>
            <a:miter lim="800000"/>
            <a:headEnd/>
            <a:tailEnd/>
          </a:ln>
        </p:spPr>
      </p:pic>
      <p:sp>
        <p:nvSpPr>
          <p:cNvPr id="19" name="ZoneTexte 18"/>
          <p:cNvSpPr txBox="1"/>
          <p:nvPr/>
        </p:nvSpPr>
        <p:spPr>
          <a:xfrm>
            <a:off x="152400" y="6781800"/>
            <a:ext cx="1219200" cy="646331"/>
          </a:xfrm>
          <a:prstGeom prst="rect">
            <a:avLst/>
          </a:prstGeom>
          <a:noFill/>
        </p:spPr>
        <p:txBody>
          <a:bodyPr wrap="square" rtlCol="0">
            <a:spAutoFit/>
          </a:bodyPr>
          <a:lstStyle/>
          <a:p>
            <a:pPr algn="ctr"/>
            <a:r>
              <a:rPr lang="fr-FR" sz="1200" b="1" dirty="0" smtClean="0">
                <a:solidFill>
                  <a:srgbClr val="538235"/>
                </a:solidFill>
                <a:latin typeface="Courier New"/>
                <a:cs typeface="Courier New"/>
              </a:rPr>
              <a:t>C</a:t>
            </a:r>
            <a:r>
              <a:rPr lang="fr-FR" sz="1200" b="1" dirty="0" smtClean="0">
                <a:solidFill>
                  <a:srgbClr val="538235"/>
                </a:solidFill>
                <a:latin typeface="Courier New"/>
                <a:cs typeface="Courier New"/>
              </a:rPr>
              <a:t>réation </a:t>
            </a:r>
            <a:r>
              <a:rPr lang="fr-FR" sz="1200" b="1" dirty="0" smtClean="0">
                <a:solidFill>
                  <a:srgbClr val="538235"/>
                </a:solidFill>
                <a:latin typeface="Courier New"/>
                <a:cs typeface="Courier New"/>
              </a:rPr>
              <a:t>de bracelet nature</a:t>
            </a:r>
            <a:endParaRPr lang="fr-FR" sz="1200" b="1" dirty="0">
              <a:solidFill>
                <a:srgbClr val="538235"/>
              </a:solidFill>
              <a:latin typeface="Courier New"/>
              <a:cs typeface="Courier New"/>
            </a:endParaRPr>
          </a:p>
        </p:txBody>
      </p:sp>
      <p:sp>
        <p:nvSpPr>
          <p:cNvPr id="20" name="object 4"/>
          <p:cNvSpPr txBox="1"/>
          <p:nvPr/>
        </p:nvSpPr>
        <p:spPr>
          <a:xfrm>
            <a:off x="685800" y="5988050"/>
            <a:ext cx="3722688" cy="469224"/>
          </a:xfrm>
          <a:prstGeom prst="rect">
            <a:avLst/>
          </a:prstGeom>
          <a:solidFill>
            <a:srgbClr val="DEF89E"/>
          </a:solidFill>
        </p:spPr>
        <p:txBody>
          <a:bodyPr vert="horz" wrap="square" lIns="0" tIns="37966" rIns="0" bIns="0" rtlCol="0">
            <a:spAutoFit/>
          </a:bodyPr>
          <a:lstStyle/>
          <a:p>
            <a:pPr marR="310340" algn="ctr">
              <a:spcBef>
                <a:spcPts val="298"/>
              </a:spcBef>
            </a:pPr>
            <a:r>
              <a:rPr sz="1400" b="1" spc="-6" dirty="0">
                <a:solidFill>
                  <a:srgbClr val="538235"/>
                </a:solidFill>
                <a:latin typeface="Courier New"/>
                <a:cs typeface="Courier New"/>
              </a:rPr>
              <a:t>Les</a:t>
            </a:r>
            <a:r>
              <a:rPr sz="1400" b="1" spc="-84" dirty="0">
                <a:solidFill>
                  <a:srgbClr val="538235"/>
                </a:solidFill>
                <a:latin typeface="Courier New"/>
                <a:cs typeface="Courier New"/>
              </a:rPr>
              <a:t> </a:t>
            </a:r>
            <a:r>
              <a:rPr sz="1400" b="1" dirty="0" smtClean="0">
                <a:solidFill>
                  <a:srgbClr val="538235"/>
                </a:solidFill>
                <a:latin typeface="Courier New"/>
                <a:cs typeface="Courier New"/>
              </a:rPr>
              <a:t>ateliers</a:t>
            </a:r>
            <a:r>
              <a:rPr lang="fr-FR" sz="1400" b="1" dirty="0" smtClean="0">
                <a:solidFill>
                  <a:srgbClr val="538235"/>
                </a:solidFill>
                <a:latin typeface="Courier New"/>
                <a:cs typeface="Courier New"/>
              </a:rPr>
              <a:t> </a:t>
            </a:r>
            <a:r>
              <a:rPr sz="1400" b="1" spc="-838" dirty="0" smtClean="0">
                <a:solidFill>
                  <a:srgbClr val="538235"/>
                </a:solidFill>
                <a:latin typeface="Courier New"/>
                <a:cs typeface="Courier New"/>
              </a:rPr>
              <a:t> </a:t>
            </a:r>
            <a:r>
              <a:rPr sz="1400" b="1" dirty="0">
                <a:solidFill>
                  <a:srgbClr val="538235"/>
                </a:solidFill>
                <a:latin typeface="Courier New"/>
                <a:cs typeface="Courier New"/>
              </a:rPr>
              <a:t>créatifs</a:t>
            </a:r>
            <a:endParaRPr sz="1400" dirty="0">
              <a:latin typeface="Courier New"/>
              <a:cs typeface="Courier New"/>
            </a:endParaRPr>
          </a:p>
          <a:p>
            <a:pPr algn="ctr"/>
            <a:r>
              <a:rPr sz="1400" b="1" dirty="0" smtClean="0">
                <a:solidFill>
                  <a:srgbClr val="538235"/>
                </a:solidFill>
                <a:latin typeface="Courier New"/>
                <a:cs typeface="Courier New"/>
              </a:rPr>
              <a:t>nature</a:t>
            </a:r>
            <a:r>
              <a:rPr lang="fr-FR" sz="1400" b="1" dirty="0" smtClean="0">
                <a:solidFill>
                  <a:srgbClr val="538235"/>
                </a:solidFill>
                <a:latin typeface="Courier New"/>
                <a:cs typeface="Courier New"/>
              </a:rPr>
              <a:t> </a:t>
            </a:r>
            <a:r>
              <a:rPr sz="1400" b="1" spc="-6" dirty="0" smtClean="0">
                <a:solidFill>
                  <a:srgbClr val="538235"/>
                </a:solidFill>
                <a:latin typeface="Courier New"/>
                <a:cs typeface="Courier New"/>
              </a:rPr>
              <a:t>et</a:t>
            </a:r>
            <a:r>
              <a:rPr lang="fr-FR" sz="1400" b="1" spc="-6" dirty="0" smtClean="0">
                <a:solidFill>
                  <a:srgbClr val="538235"/>
                </a:solidFill>
                <a:latin typeface="Courier New"/>
                <a:cs typeface="Courier New"/>
              </a:rPr>
              <a:t> patrimoine sur le site</a:t>
            </a:r>
            <a:endParaRPr sz="1400" dirty="0">
              <a:latin typeface="Courier New"/>
              <a:cs typeface="Courier New"/>
            </a:endParaRPr>
          </a:p>
        </p:txBody>
      </p:sp>
      <p:pic>
        <p:nvPicPr>
          <p:cNvPr id="21" name="Picture 10"/>
          <p:cNvPicPr>
            <a:picLocks noChangeAspect="1" noChangeArrowheads="1"/>
          </p:cNvPicPr>
          <p:nvPr/>
        </p:nvPicPr>
        <p:blipFill>
          <a:blip r:embed="rId10" cstate="print"/>
          <a:srcRect/>
          <a:stretch>
            <a:fillRect/>
          </a:stretch>
        </p:blipFill>
        <p:spPr bwMode="auto">
          <a:xfrm>
            <a:off x="4800600" y="6172200"/>
            <a:ext cx="1627505" cy="1091065"/>
          </a:xfrm>
          <a:prstGeom prst="rect">
            <a:avLst/>
          </a:prstGeom>
          <a:noFill/>
          <a:ln w="9525">
            <a:noFill/>
            <a:miter lim="800000"/>
            <a:headEnd/>
            <a:tailEnd/>
          </a:ln>
        </p:spPr>
      </p:pic>
      <p:pic>
        <p:nvPicPr>
          <p:cNvPr id="22" name="Image 21" descr="IMG20240619111916.jpg"/>
          <p:cNvPicPr>
            <a:picLocks noChangeAspect="1"/>
          </p:cNvPicPr>
          <p:nvPr/>
        </p:nvPicPr>
        <p:blipFill>
          <a:blip r:embed="rId11" cstate="print"/>
          <a:stretch>
            <a:fillRect/>
          </a:stretch>
        </p:blipFill>
        <p:spPr>
          <a:xfrm>
            <a:off x="3657600" y="914400"/>
            <a:ext cx="2135303" cy="159258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78527" y="269816"/>
            <a:ext cx="3352256" cy="773286"/>
          </a:xfrm>
          <a:prstGeom prst="rect">
            <a:avLst/>
          </a:prstGeom>
        </p:spPr>
        <p:txBody>
          <a:bodyPr vert="horz" wrap="square" lIns="0" tIns="16507" rIns="0" bIns="0" rtlCol="0">
            <a:spAutoFit/>
          </a:bodyPr>
          <a:lstStyle/>
          <a:p>
            <a:pPr marL="1516210">
              <a:spcBef>
                <a:spcPts val="130"/>
              </a:spcBef>
            </a:pPr>
            <a:r>
              <a:rPr sz="1400" b="1" spc="-6" dirty="0">
                <a:solidFill>
                  <a:srgbClr val="00A300"/>
                </a:solidFill>
                <a:latin typeface="Calibri"/>
                <a:cs typeface="Calibri"/>
              </a:rPr>
              <a:t>LES</a:t>
            </a:r>
            <a:r>
              <a:rPr sz="1400" b="1" spc="-39" dirty="0">
                <a:solidFill>
                  <a:srgbClr val="00A300"/>
                </a:solidFill>
                <a:latin typeface="Calibri"/>
                <a:cs typeface="Calibri"/>
              </a:rPr>
              <a:t> </a:t>
            </a:r>
            <a:r>
              <a:rPr sz="1400" b="1" spc="-6" dirty="0">
                <a:solidFill>
                  <a:srgbClr val="00A300"/>
                </a:solidFill>
                <a:latin typeface="Calibri"/>
                <a:cs typeface="Calibri"/>
              </a:rPr>
              <a:t>ACTEURS</a:t>
            </a:r>
            <a:r>
              <a:rPr sz="1400" b="1" spc="-13" dirty="0">
                <a:solidFill>
                  <a:srgbClr val="00A300"/>
                </a:solidFill>
                <a:latin typeface="Calibri"/>
                <a:cs typeface="Calibri"/>
              </a:rPr>
              <a:t> </a:t>
            </a:r>
            <a:r>
              <a:rPr sz="1400" b="1" dirty="0">
                <a:solidFill>
                  <a:srgbClr val="00A300"/>
                </a:solidFill>
                <a:latin typeface="Calibri"/>
                <a:cs typeface="Calibri"/>
              </a:rPr>
              <a:t>DU</a:t>
            </a:r>
            <a:r>
              <a:rPr sz="1400" b="1" spc="-39" dirty="0">
                <a:solidFill>
                  <a:srgbClr val="00A300"/>
                </a:solidFill>
                <a:latin typeface="Calibri"/>
                <a:cs typeface="Calibri"/>
              </a:rPr>
              <a:t> </a:t>
            </a:r>
            <a:r>
              <a:rPr sz="1400" b="1" spc="-6" dirty="0">
                <a:solidFill>
                  <a:srgbClr val="00A300"/>
                </a:solidFill>
                <a:latin typeface="Calibri"/>
                <a:cs typeface="Calibri"/>
              </a:rPr>
              <a:t>PROJET</a:t>
            </a:r>
            <a:endParaRPr sz="1400" dirty="0">
              <a:latin typeface="Calibri"/>
              <a:cs typeface="Calibri"/>
            </a:endParaRPr>
          </a:p>
          <a:p>
            <a:pPr>
              <a:lnSpc>
                <a:spcPct val="100000"/>
              </a:lnSpc>
            </a:pPr>
            <a:endParaRPr sz="1400" dirty="0">
              <a:latin typeface="Calibri"/>
              <a:cs typeface="Calibri"/>
            </a:endParaRPr>
          </a:p>
          <a:p>
            <a:pPr marL="16507">
              <a:spcBef>
                <a:spcPts val="1053"/>
              </a:spcBef>
            </a:pPr>
            <a:r>
              <a:rPr sz="1200" b="1" dirty="0">
                <a:latin typeface="Calibri"/>
                <a:cs typeface="Calibri"/>
              </a:rPr>
              <a:t>L</a:t>
            </a:r>
            <a:r>
              <a:rPr sz="1200" b="1" spc="6" dirty="0">
                <a:latin typeface="Calibri"/>
                <a:cs typeface="Calibri"/>
              </a:rPr>
              <a:t>e</a:t>
            </a:r>
            <a:r>
              <a:rPr sz="1200" b="1" dirty="0">
                <a:latin typeface="Calibri"/>
                <a:cs typeface="Calibri"/>
              </a:rPr>
              <a:t>s</a:t>
            </a:r>
            <a:r>
              <a:rPr sz="1200" b="1" spc="-58" dirty="0">
                <a:latin typeface="Calibri"/>
                <a:cs typeface="Calibri"/>
              </a:rPr>
              <a:t> </a:t>
            </a:r>
            <a:r>
              <a:rPr sz="1200" b="1" spc="6" dirty="0">
                <a:latin typeface="Calibri"/>
                <a:cs typeface="Calibri"/>
              </a:rPr>
              <a:t>ét</a:t>
            </a:r>
            <a:r>
              <a:rPr sz="1200" b="1" spc="-6" dirty="0">
                <a:latin typeface="Calibri"/>
                <a:cs typeface="Calibri"/>
              </a:rPr>
              <a:t>ab</a:t>
            </a:r>
            <a:r>
              <a:rPr sz="1200" b="1" dirty="0">
                <a:latin typeface="Calibri"/>
                <a:cs typeface="Calibri"/>
              </a:rPr>
              <a:t>l</a:t>
            </a:r>
            <a:r>
              <a:rPr sz="1200" b="1" spc="-6" dirty="0">
                <a:latin typeface="Calibri"/>
                <a:cs typeface="Calibri"/>
              </a:rPr>
              <a:t>i</a:t>
            </a:r>
            <a:r>
              <a:rPr sz="1200" b="1" dirty="0">
                <a:latin typeface="Calibri"/>
                <a:cs typeface="Calibri"/>
              </a:rPr>
              <a:t>ss</a:t>
            </a:r>
            <a:r>
              <a:rPr sz="1200" b="1" spc="6" dirty="0">
                <a:latin typeface="Calibri"/>
                <a:cs typeface="Calibri"/>
              </a:rPr>
              <a:t>eme</a:t>
            </a:r>
            <a:r>
              <a:rPr sz="1200" b="1" spc="-6" dirty="0">
                <a:latin typeface="Calibri"/>
                <a:cs typeface="Calibri"/>
              </a:rPr>
              <a:t>n</a:t>
            </a:r>
            <a:r>
              <a:rPr sz="1200" b="1" spc="6" dirty="0">
                <a:latin typeface="Calibri"/>
                <a:cs typeface="Calibri"/>
              </a:rPr>
              <a:t>t</a:t>
            </a:r>
            <a:r>
              <a:rPr sz="1200" b="1" dirty="0">
                <a:latin typeface="Calibri"/>
                <a:cs typeface="Calibri"/>
              </a:rPr>
              <a:t>s sco</a:t>
            </a:r>
            <a:r>
              <a:rPr sz="1200" b="1" spc="-6" dirty="0">
                <a:latin typeface="Calibri"/>
                <a:cs typeface="Calibri"/>
              </a:rPr>
              <a:t>la</a:t>
            </a:r>
            <a:r>
              <a:rPr sz="1200" b="1" dirty="0">
                <a:latin typeface="Calibri"/>
                <a:cs typeface="Calibri"/>
              </a:rPr>
              <a:t>ir</a:t>
            </a:r>
            <a:r>
              <a:rPr sz="1200" b="1" spc="6" dirty="0">
                <a:latin typeface="Calibri"/>
                <a:cs typeface="Calibri"/>
              </a:rPr>
              <a:t>e</a:t>
            </a:r>
            <a:r>
              <a:rPr sz="1200" b="1" dirty="0">
                <a:latin typeface="Calibri"/>
                <a:cs typeface="Calibri"/>
              </a:rPr>
              <a:t>s</a:t>
            </a:r>
            <a:endParaRPr sz="1200" dirty="0">
              <a:latin typeface="Calibri"/>
              <a:cs typeface="Calibri"/>
            </a:endParaRPr>
          </a:p>
        </p:txBody>
      </p:sp>
      <p:sp>
        <p:nvSpPr>
          <p:cNvPr id="3" name="object 3"/>
          <p:cNvSpPr txBox="1"/>
          <p:nvPr/>
        </p:nvSpPr>
        <p:spPr>
          <a:xfrm>
            <a:off x="1229540" y="5520578"/>
            <a:ext cx="4942659" cy="1572210"/>
          </a:xfrm>
          <a:prstGeom prst="rect">
            <a:avLst/>
          </a:prstGeom>
        </p:spPr>
        <p:txBody>
          <a:bodyPr vert="horz" wrap="square" lIns="0" tIns="99045" rIns="0" bIns="0" rtlCol="0">
            <a:spAutoFit/>
          </a:bodyPr>
          <a:lstStyle/>
          <a:p>
            <a:pPr marL="16507">
              <a:spcBef>
                <a:spcPts val="780"/>
              </a:spcBef>
            </a:pPr>
            <a:r>
              <a:rPr sz="1200" b="1" dirty="0">
                <a:latin typeface="Calibri"/>
                <a:cs typeface="Calibri"/>
              </a:rPr>
              <a:t>L’</a:t>
            </a:r>
            <a:r>
              <a:rPr sz="1200" b="1" spc="-39" dirty="0">
                <a:latin typeface="Calibri"/>
                <a:cs typeface="Calibri"/>
              </a:rPr>
              <a:t> </a:t>
            </a:r>
            <a:r>
              <a:rPr sz="1200" b="1" dirty="0">
                <a:latin typeface="Calibri"/>
                <a:cs typeface="Calibri"/>
              </a:rPr>
              <a:t>artiste</a:t>
            </a:r>
            <a:r>
              <a:rPr sz="1200" b="1" spc="-6" dirty="0">
                <a:latin typeface="Calibri"/>
                <a:cs typeface="Calibri"/>
              </a:rPr>
              <a:t> </a:t>
            </a:r>
            <a:r>
              <a:rPr sz="1200" dirty="0">
                <a:latin typeface="Calibri"/>
                <a:cs typeface="Calibri"/>
              </a:rPr>
              <a:t>:</a:t>
            </a:r>
            <a:r>
              <a:rPr sz="1200" spc="-45" dirty="0">
                <a:latin typeface="Calibri"/>
                <a:cs typeface="Calibri"/>
              </a:rPr>
              <a:t> </a:t>
            </a:r>
            <a:r>
              <a:rPr sz="1200" dirty="0">
                <a:latin typeface="Calibri"/>
                <a:cs typeface="Calibri"/>
              </a:rPr>
              <a:t>Frédérique</a:t>
            </a:r>
            <a:r>
              <a:rPr sz="1200" spc="-6" dirty="0">
                <a:latin typeface="Calibri"/>
                <a:cs typeface="Calibri"/>
              </a:rPr>
              <a:t> </a:t>
            </a:r>
            <a:r>
              <a:rPr lang="fr-FR" sz="1200" spc="-6" dirty="0" smtClean="0">
                <a:latin typeface="Calibri"/>
                <a:cs typeface="Calibri"/>
              </a:rPr>
              <a:t>LACROIX</a:t>
            </a:r>
            <a:r>
              <a:rPr lang="fr-FR" sz="1200" spc="-58" dirty="0" smtClean="0">
                <a:latin typeface="Calibri"/>
                <a:cs typeface="Calibri"/>
              </a:rPr>
              <a:t> </a:t>
            </a:r>
            <a:r>
              <a:rPr lang="fr-FR" sz="1200" dirty="0" smtClean="0">
                <a:latin typeface="Calibri"/>
                <a:cs typeface="Calibri"/>
              </a:rPr>
              <a:t>DAMAS</a:t>
            </a:r>
            <a:endParaRPr sz="1200" dirty="0">
              <a:latin typeface="Calibri"/>
              <a:cs typeface="Calibri"/>
            </a:endParaRPr>
          </a:p>
          <a:p>
            <a:pPr marL="16507">
              <a:spcBef>
                <a:spcPts val="650"/>
              </a:spcBef>
            </a:pPr>
            <a:r>
              <a:rPr sz="1200" b="1" dirty="0">
                <a:latin typeface="Calibri"/>
                <a:cs typeface="Calibri"/>
              </a:rPr>
              <a:t>Les</a:t>
            </a:r>
            <a:r>
              <a:rPr sz="1200" b="1" spc="-71" dirty="0">
                <a:latin typeface="Calibri"/>
                <a:cs typeface="Calibri"/>
              </a:rPr>
              <a:t> </a:t>
            </a:r>
            <a:r>
              <a:rPr lang="fr-FR" sz="1200" b="1" spc="-6" dirty="0" smtClean="0">
                <a:latin typeface="Calibri"/>
                <a:cs typeface="Calibri"/>
              </a:rPr>
              <a:t>conseillers</a:t>
            </a:r>
            <a:r>
              <a:rPr sz="1200" b="1" spc="13" dirty="0" smtClean="0">
                <a:latin typeface="Calibri"/>
                <a:cs typeface="Calibri"/>
              </a:rPr>
              <a:t> </a:t>
            </a:r>
            <a:r>
              <a:rPr sz="1200" b="1" spc="-6" dirty="0" smtClean="0">
                <a:latin typeface="Calibri"/>
                <a:cs typeface="Calibri"/>
              </a:rPr>
              <a:t>p</a:t>
            </a:r>
            <a:r>
              <a:rPr lang="fr-FR" sz="1200" b="1" spc="-6" dirty="0" smtClean="0">
                <a:latin typeface="Calibri"/>
                <a:cs typeface="Calibri"/>
              </a:rPr>
              <a:t>é</a:t>
            </a:r>
            <a:r>
              <a:rPr sz="1200" b="1" spc="-6" dirty="0" smtClean="0">
                <a:latin typeface="Calibri"/>
                <a:cs typeface="Calibri"/>
              </a:rPr>
              <a:t>dagogiques</a:t>
            </a:r>
            <a:r>
              <a:rPr lang="fr-FR" sz="1200" b="1" spc="45" dirty="0" smtClean="0">
                <a:latin typeface="Calibri"/>
                <a:cs typeface="Calibri"/>
              </a:rPr>
              <a:t> </a:t>
            </a:r>
            <a:r>
              <a:rPr lang="fr-FR" sz="1200" b="1" spc="45" dirty="0" smtClean="0">
                <a:latin typeface="Calibri"/>
                <a:cs typeface="Calibri"/>
              </a:rPr>
              <a:t>:</a:t>
            </a:r>
            <a:endParaRPr sz="1200" dirty="0">
              <a:latin typeface="Calibri"/>
              <a:cs typeface="Calibri"/>
            </a:endParaRPr>
          </a:p>
          <a:p>
            <a:pPr marL="16507"/>
            <a:r>
              <a:rPr lang="fr-FR" sz="1200" spc="-6" dirty="0" smtClean="0">
                <a:latin typeface="Calibri"/>
                <a:cs typeface="Calibri"/>
              </a:rPr>
              <a:t>Séverine MEISSONNIER,</a:t>
            </a:r>
            <a:r>
              <a:rPr sz="1200" spc="-19" dirty="0" smtClean="0">
                <a:latin typeface="Calibri"/>
                <a:cs typeface="Calibri"/>
              </a:rPr>
              <a:t> </a:t>
            </a:r>
            <a:r>
              <a:rPr sz="1200" spc="-6" dirty="0">
                <a:latin typeface="Calibri"/>
                <a:cs typeface="Calibri"/>
              </a:rPr>
              <a:t>Etienne</a:t>
            </a:r>
            <a:r>
              <a:rPr sz="1200" spc="6" dirty="0">
                <a:latin typeface="Calibri"/>
                <a:cs typeface="Calibri"/>
              </a:rPr>
              <a:t> </a:t>
            </a:r>
            <a:r>
              <a:rPr sz="1200" spc="-6" dirty="0">
                <a:latin typeface="Calibri"/>
                <a:cs typeface="Calibri"/>
              </a:rPr>
              <a:t>ANQUETIL,</a:t>
            </a:r>
            <a:endParaRPr sz="1200" dirty="0">
              <a:latin typeface="Calibri"/>
              <a:cs typeface="Calibri"/>
            </a:endParaRPr>
          </a:p>
          <a:p>
            <a:pPr marL="16507">
              <a:spcBef>
                <a:spcPts val="650"/>
              </a:spcBef>
            </a:pPr>
            <a:r>
              <a:rPr sz="1200" b="1" dirty="0">
                <a:latin typeface="Calibri"/>
                <a:cs typeface="Calibri"/>
              </a:rPr>
              <a:t>Les</a:t>
            </a:r>
            <a:r>
              <a:rPr sz="1200" b="1" spc="-58" dirty="0">
                <a:latin typeface="Calibri"/>
                <a:cs typeface="Calibri"/>
              </a:rPr>
              <a:t> </a:t>
            </a:r>
            <a:r>
              <a:rPr sz="1200" b="1" spc="-6" dirty="0">
                <a:latin typeface="Calibri"/>
                <a:cs typeface="Calibri"/>
              </a:rPr>
              <a:t>bénévoles</a:t>
            </a:r>
            <a:r>
              <a:rPr sz="1200" b="1" spc="32" dirty="0">
                <a:latin typeface="Calibri"/>
                <a:cs typeface="Calibri"/>
              </a:rPr>
              <a:t> </a:t>
            </a:r>
            <a:r>
              <a:rPr sz="1200" b="1" spc="-6" dirty="0">
                <a:latin typeface="Calibri"/>
                <a:cs typeface="Calibri"/>
              </a:rPr>
              <a:t>de</a:t>
            </a:r>
            <a:r>
              <a:rPr sz="1200" b="1" spc="6" dirty="0">
                <a:latin typeface="Calibri"/>
                <a:cs typeface="Calibri"/>
              </a:rPr>
              <a:t> </a:t>
            </a:r>
            <a:r>
              <a:rPr sz="1200" b="1" spc="-6" dirty="0">
                <a:latin typeface="Calibri"/>
                <a:cs typeface="Calibri"/>
              </a:rPr>
              <a:t>l’association</a:t>
            </a:r>
            <a:r>
              <a:rPr sz="1200" b="1" spc="65" dirty="0">
                <a:latin typeface="Calibri"/>
                <a:cs typeface="Calibri"/>
              </a:rPr>
              <a:t> </a:t>
            </a:r>
            <a:r>
              <a:rPr sz="1200" spc="-6" dirty="0">
                <a:latin typeface="Calibri"/>
                <a:cs typeface="Calibri"/>
              </a:rPr>
              <a:t>des</a:t>
            </a:r>
            <a:r>
              <a:rPr sz="1200" spc="6" dirty="0">
                <a:latin typeface="Calibri"/>
                <a:cs typeface="Calibri"/>
              </a:rPr>
              <a:t> </a:t>
            </a:r>
            <a:r>
              <a:rPr sz="1200" spc="-6" dirty="0">
                <a:latin typeface="Calibri"/>
                <a:cs typeface="Calibri"/>
              </a:rPr>
              <a:t>Amis</a:t>
            </a:r>
            <a:r>
              <a:rPr sz="1200" spc="6" dirty="0">
                <a:latin typeface="Calibri"/>
                <a:cs typeface="Calibri"/>
              </a:rPr>
              <a:t> </a:t>
            </a:r>
            <a:r>
              <a:rPr sz="1200" dirty="0">
                <a:latin typeface="Calibri"/>
                <a:cs typeface="Calibri"/>
              </a:rPr>
              <a:t>de</a:t>
            </a:r>
            <a:r>
              <a:rPr sz="1200" spc="13" dirty="0">
                <a:latin typeface="Calibri"/>
                <a:cs typeface="Calibri"/>
              </a:rPr>
              <a:t> </a:t>
            </a:r>
            <a:r>
              <a:rPr sz="1200" spc="-6" dirty="0">
                <a:latin typeface="Calibri"/>
                <a:cs typeface="Calibri"/>
              </a:rPr>
              <a:t>la</a:t>
            </a:r>
            <a:r>
              <a:rPr sz="1200" spc="-19" dirty="0">
                <a:latin typeface="Calibri"/>
                <a:cs typeface="Calibri"/>
              </a:rPr>
              <a:t> </a:t>
            </a:r>
            <a:r>
              <a:rPr sz="1200" dirty="0">
                <a:latin typeface="Calibri"/>
                <a:cs typeface="Calibri"/>
              </a:rPr>
              <a:t>chartreuse</a:t>
            </a:r>
            <a:r>
              <a:rPr sz="1200" spc="-39" dirty="0">
                <a:latin typeface="Calibri"/>
                <a:cs typeface="Calibri"/>
              </a:rPr>
              <a:t> </a:t>
            </a:r>
            <a:r>
              <a:rPr sz="1200" dirty="0">
                <a:latin typeface="Calibri"/>
                <a:cs typeface="Calibri"/>
              </a:rPr>
              <a:t>du</a:t>
            </a:r>
            <a:r>
              <a:rPr sz="1200" spc="-19" dirty="0">
                <a:latin typeface="Calibri"/>
                <a:cs typeface="Calibri"/>
              </a:rPr>
              <a:t> </a:t>
            </a:r>
            <a:r>
              <a:rPr sz="1200" dirty="0">
                <a:latin typeface="Calibri"/>
                <a:cs typeface="Calibri"/>
              </a:rPr>
              <a:t>Port Ste</a:t>
            </a:r>
            <a:r>
              <a:rPr sz="1200" spc="-13" dirty="0">
                <a:latin typeface="Calibri"/>
                <a:cs typeface="Calibri"/>
              </a:rPr>
              <a:t> </a:t>
            </a:r>
            <a:r>
              <a:rPr sz="1200" spc="-6" dirty="0">
                <a:latin typeface="Calibri"/>
                <a:cs typeface="Calibri"/>
              </a:rPr>
              <a:t>Marie</a:t>
            </a:r>
            <a:endParaRPr sz="1200" dirty="0">
              <a:latin typeface="Calibri"/>
              <a:cs typeface="Calibri"/>
            </a:endParaRPr>
          </a:p>
          <a:p>
            <a:pPr>
              <a:lnSpc>
                <a:spcPct val="100000"/>
              </a:lnSpc>
            </a:pPr>
            <a:endParaRPr sz="1200" dirty="0">
              <a:latin typeface="Calibri"/>
              <a:cs typeface="Calibri"/>
            </a:endParaRPr>
          </a:p>
          <a:p>
            <a:pPr>
              <a:spcBef>
                <a:spcPts val="6"/>
              </a:spcBef>
            </a:pPr>
            <a:endParaRPr sz="1000" dirty="0">
              <a:latin typeface="Calibri"/>
              <a:cs typeface="Calibri"/>
            </a:endParaRPr>
          </a:p>
          <a:p>
            <a:pPr marR="104822" algn="ctr"/>
            <a:r>
              <a:rPr sz="1400" b="1" spc="-6" dirty="0">
                <a:solidFill>
                  <a:srgbClr val="00A300"/>
                </a:solidFill>
                <a:latin typeface="Calibri"/>
                <a:cs typeface="Calibri"/>
              </a:rPr>
              <a:t>LES</a:t>
            </a:r>
            <a:r>
              <a:rPr sz="1400" b="1" spc="-52" dirty="0">
                <a:solidFill>
                  <a:srgbClr val="00A300"/>
                </a:solidFill>
                <a:latin typeface="Calibri"/>
                <a:cs typeface="Calibri"/>
              </a:rPr>
              <a:t> </a:t>
            </a:r>
            <a:r>
              <a:rPr sz="1400" b="1" spc="-6" dirty="0">
                <a:solidFill>
                  <a:srgbClr val="00A300"/>
                </a:solidFill>
                <a:latin typeface="Calibri"/>
                <a:cs typeface="Calibri"/>
              </a:rPr>
              <a:t>PARTENAIRES</a:t>
            </a:r>
            <a:endParaRPr sz="1400" dirty="0">
              <a:latin typeface="Calibri"/>
              <a:cs typeface="Calibri"/>
            </a:endParaRPr>
          </a:p>
        </p:txBody>
      </p:sp>
      <p:graphicFrame>
        <p:nvGraphicFramePr>
          <p:cNvPr id="4" name="object 4"/>
          <p:cNvGraphicFramePr>
            <a:graphicFrameLocks noGrp="1"/>
          </p:cNvGraphicFramePr>
          <p:nvPr/>
        </p:nvGraphicFramePr>
        <p:xfrm>
          <a:off x="1128728" y="1289526"/>
          <a:ext cx="5128802" cy="3779679"/>
        </p:xfrm>
        <a:graphic>
          <a:graphicData uri="http://schemas.openxmlformats.org/drawingml/2006/table">
            <a:tbl>
              <a:tblPr firstRow="1" bandRow="1">
                <a:tableStyleId>{2D5ABB26-0587-4C30-8999-92F81FD0307C}</a:tableStyleId>
              </a:tblPr>
              <a:tblGrid>
                <a:gridCol w="1330779"/>
                <a:gridCol w="1960093"/>
                <a:gridCol w="965986"/>
                <a:gridCol w="871944"/>
              </a:tblGrid>
              <a:tr h="1015552">
                <a:tc>
                  <a:txBody>
                    <a:bodyPr/>
                    <a:lstStyle/>
                    <a:p>
                      <a:pPr>
                        <a:lnSpc>
                          <a:spcPct val="100000"/>
                        </a:lnSpc>
                      </a:pPr>
                      <a:endParaRPr sz="1200" dirty="0">
                        <a:latin typeface="Times New Roman"/>
                        <a:cs typeface="Times New Roman"/>
                      </a:endParaRPr>
                    </a:p>
                    <a:p>
                      <a:pPr>
                        <a:lnSpc>
                          <a:spcPct val="100000"/>
                        </a:lnSpc>
                        <a:spcBef>
                          <a:spcPts val="15"/>
                        </a:spcBef>
                      </a:pPr>
                      <a:endParaRPr sz="1000" dirty="0">
                        <a:latin typeface="Times New Roman"/>
                        <a:cs typeface="Times New Roman"/>
                      </a:endParaRPr>
                    </a:p>
                    <a:p>
                      <a:pPr marL="307975" marR="99695" indent="-203200">
                        <a:lnSpc>
                          <a:spcPct val="100000"/>
                        </a:lnSpc>
                      </a:pPr>
                      <a:r>
                        <a:rPr sz="1200" b="1" spc="-5" dirty="0" err="1">
                          <a:latin typeface="Calibri"/>
                          <a:cs typeface="Calibri"/>
                        </a:rPr>
                        <a:t>École</a:t>
                      </a:r>
                      <a:r>
                        <a:rPr sz="1200" b="1" spc="-45" dirty="0">
                          <a:latin typeface="Calibri"/>
                          <a:cs typeface="Calibri"/>
                        </a:rPr>
                        <a:t> </a:t>
                      </a:r>
                      <a:r>
                        <a:rPr lang="fr-FR" sz="1200" b="1" spc="-45" dirty="0" smtClean="0">
                          <a:latin typeface="Calibri"/>
                          <a:cs typeface="Calibri"/>
                        </a:rPr>
                        <a:t> maternelle des Ancizes</a:t>
                      </a:r>
                      <a:endParaRPr sz="12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dirty="0">
                        <a:latin typeface="Times New Roman"/>
                        <a:cs typeface="Times New Roman"/>
                      </a:endParaRPr>
                    </a:p>
                    <a:p>
                      <a:pPr>
                        <a:lnSpc>
                          <a:spcPct val="100000"/>
                        </a:lnSpc>
                        <a:spcBef>
                          <a:spcPts val="45"/>
                        </a:spcBef>
                      </a:pPr>
                      <a:endParaRPr sz="1000" dirty="0">
                        <a:latin typeface="Times New Roman"/>
                        <a:cs typeface="Times New Roman"/>
                      </a:endParaRPr>
                    </a:p>
                    <a:p>
                      <a:pPr algn="ctr" fontAlgn="b"/>
                      <a:r>
                        <a:rPr lang="fr-FR" sz="1200" b="0" i="0" u="none" strike="noStrike" dirty="0" smtClean="0">
                          <a:solidFill>
                            <a:srgbClr val="000000"/>
                          </a:solidFill>
                          <a:latin typeface="+mn-lt"/>
                        </a:rPr>
                        <a:t>Véronique MONNET</a:t>
                      </a:r>
                    </a:p>
                    <a:p>
                      <a:pPr marL="0" marR="0" indent="0" algn="ctr" defTabSz="914400" eaLnBrk="1" fontAlgn="b" latinLnBrk="0" hangingPunct="1">
                        <a:lnSpc>
                          <a:spcPct val="100000"/>
                        </a:lnSpc>
                        <a:spcBef>
                          <a:spcPts val="0"/>
                        </a:spcBef>
                        <a:spcAft>
                          <a:spcPts val="0"/>
                        </a:spcAft>
                        <a:buClrTx/>
                        <a:buSzTx/>
                        <a:buFontTx/>
                        <a:buNone/>
                        <a:tabLst/>
                        <a:defRPr/>
                      </a:pPr>
                      <a:r>
                        <a:rPr lang="fr-FR" sz="1200" b="0" i="0" u="none" strike="noStrike" dirty="0" smtClean="0">
                          <a:solidFill>
                            <a:srgbClr val="000000"/>
                          </a:solidFill>
                          <a:latin typeface="+mn-lt"/>
                        </a:rPr>
                        <a:t>Amélie JOANDEL</a:t>
                      </a:r>
                    </a:p>
                    <a:p>
                      <a:pPr algn="l" fontAlgn="b"/>
                      <a:endParaRPr lang="fr-FR" sz="1200" b="0" i="0" u="none" strike="noStrike" dirty="0">
                        <a:solidFill>
                          <a:srgbClr val="000000"/>
                        </a:solidFill>
                        <a:latin typeface="+mn-l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a:lnSpc>
                          <a:spcPct val="100000"/>
                        </a:lnSpc>
                        <a:spcBef>
                          <a:spcPts val="25"/>
                        </a:spcBef>
                      </a:pPr>
                      <a:endParaRPr sz="1600" dirty="0">
                        <a:latin typeface="Times New Roman"/>
                        <a:cs typeface="Times New Roman"/>
                      </a:endParaRPr>
                    </a:p>
                    <a:p>
                      <a:pPr marL="101600" marR="94615" indent="-15875" algn="just">
                        <a:lnSpc>
                          <a:spcPct val="100000"/>
                        </a:lnSpc>
                      </a:pPr>
                      <a:r>
                        <a:rPr lang="fr-FR" sz="1200" b="0" i="0" u="none" strike="noStrike" dirty="0" smtClean="0">
                          <a:solidFill>
                            <a:srgbClr val="000000"/>
                          </a:solidFill>
                          <a:latin typeface="+mn-lt"/>
                        </a:rPr>
                        <a:t>TPS-PS-GS</a:t>
                      </a:r>
                      <a:endParaRPr lang="fr-FR" sz="1200" spc="-5" dirty="0" smtClean="0">
                        <a:latin typeface="Calibri"/>
                        <a:cs typeface="Calibri"/>
                      </a:endParaRPr>
                    </a:p>
                    <a:p>
                      <a:pPr marL="102870" marR="94615" indent="45720" algn="just">
                        <a:lnSpc>
                          <a:spcPct val="100000"/>
                        </a:lnSpc>
                      </a:pPr>
                      <a:r>
                        <a:rPr sz="1200" spc="-5" dirty="0" smtClean="0">
                          <a:latin typeface="Calibri"/>
                          <a:cs typeface="Calibri"/>
                        </a:rPr>
                        <a:t>PS-MS</a:t>
                      </a:r>
                      <a:endParaRPr sz="1200" dirty="0">
                        <a:latin typeface="Calibri"/>
                        <a:cs typeface="Calibri"/>
                      </a:endParaRPr>
                    </a:p>
                  </a:txBody>
                  <a:tcPr marL="0" marR="0" marT="415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dirty="0">
                        <a:latin typeface="Times New Roman"/>
                        <a:cs typeface="Times New Roman"/>
                      </a:endParaRPr>
                    </a:p>
                    <a:p>
                      <a:pPr>
                        <a:lnSpc>
                          <a:spcPct val="100000"/>
                        </a:lnSpc>
                        <a:spcBef>
                          <a:spcPts val="40"/>
                        </a:spcBef>
                      </a:pPr>
                      <a:endParaRPr sz="1600" dirty="0">
                        <a:latin typeface="Times New Roman"/>
                        <a:cs typeface="Times New Roman"/>
                      </a:endParaRPr>
                    </a:p>
                    <a:p>
                      <a:pPr marL="73025">
                        <a:lnSpc>
                          <a:spcPct val="100000"/>
                        </a:lnSpc>
                      </a:pPr>
                      <a:r>
                        <a:rPr lang="fr-FR" sz="1200" dirty="0" smtClean="0">
                          <a:latin typeface="Calibri"/>
                          <a:cs typeface="Calibri"/>
                        </a:rPr>
                        <a:t>37 </a:t>
                      </a:r>
                      <a:r>
                        <a:rPr sz="1200" spc="-10" dirty="0" err="1" smtClean="0">
                          <a:latin typeface="Calibri"/>
                          <a:cs typeface="Calibri"/>
                        </a:rPr>
                        <a:t>élève</a:t>
                      </a:r>
                      <a:r>
                        <a:rPr sz="1200" dirty="0" err="1" smtClean="0">
                          <a:latin typeface="Calibri"/>
                          <a:cs typeface="Calibri"/>
                        </a:rPr>
                        <a:t>s</a:t>
                      </a:r>
                      <a:endParaRPr sz="12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558096">
                <a:tc>
                  <a:txBody>
                    <a:bodyPr/>
                    <a:lstStyle/>
                    <a:p>
                      <a:pPr>
                        <a:lnSpc>
                          <a:spcPct val="100000"/>
                        </a:lnSpc>
                        <a:spcBef>
                          <a:spcPts val="45"/>
                        </a:spcBef>
                      </a:pPr>
                      <a:endParaRPr sz="1200" dirty="0">
                        <a:latin typeface="Times New Roman"/>
                        <a:cs typeface="Times New Roman"/>
                      </a:endParaRPr>
                    </a:p>
                    <a:p>
                      <a:pPr marL="127635" algn="ctr">
                        <a:lnSpc>
                          <a:spcPct val="100000"/>
                        </a:lnSpc>
                      </a:pPr>
                      <a:r>
                        <a:rPr sz="1200" b="1" spc="-5" dirty="0" err="1">
                          <a:latin typeface="Calibri"/>
                          <a:cs typeface="Calibri"/>
                        </a:rPr>
                        <a:t>École</a:t>
                      </a:r>
                      <a:r>
                        <a:rPr sz="1200" b="1" spc="-35" dirty="0">
                          <a:latin typeface="Calibri"/>
                          <a:cs typeface="Calibri"/>
                        </a:rPr>
                        <a:t> </a:t>
                      </a:r>
                      <a:r>
                        <a:rPr sz="1200" b="1" spc="-5" dirty="0" smtClean="0">
                          <a:latin typeface="Calibri"/>
                          <a:cs typeface="Calibri"/>
                        </a:rPr>
                        <a:t>de</a:t>
                      </a:r>
                      <a:r>
                        <a:rPr lang="fr-FR" sz="1200" b="1" spc="-15" dirty="0" smtClean="0">
                          <a:latin typeface="Calibri"/>
                          <a:cs typeface="Calibri"/>
                        </a:rPr>
                        <a:t> Charbonnières les</a:t>
                      </a:r>
                      <a:r>
                        <a:rPr lang="fr-FR" sz="1200" b="1" spc="-15" baseline="0" dirty="0" smtClean="0">
                          <a:latin typeface="Calibri"/>
                          <a:cs typeface="Calibri"/>
                        </a:rPr>
                        <a:t> vieilles </a:t>
                      </a:r>
                      <a:endParaRPr sz="1200" dirty="0">
                        <a:latin typeface="Calibri"/>
                        <a:cs typeface="Calibri"/>
                      </a:endParaRPr>
                    </a:p>
                  </a:txBody>
                  <a:tcPr marL="0" marR="0" marT="7486"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0" algn="ctr" fontAlgn="b"/>
                      <a:r>
                        <a:rPr lang="fr-FR" sz="1200" b="0" i="0" u="none" strike="noStrike" dirty="0">
                          <a:solidFill>
                            <a:srgbClr val="000000"/>
                          </a:solidFill>
                          <a:latin typeface="+mn-lt"/>
                          <a:ea typeface="+mn-ea"/>
                          <a:cs typeface="+mn-cs"/>
                        </a:rPr>
                        <a:t>Delphine </a:t>
                      </a:r>
                      <a:r>
                        <a:rPr lang="fr-FR" sz="1200" b="0" i="0" u="none" strike="noStrike" dirty="0" smtClean="0">
                          <a:solidFill>
                            <a:srgbClr val="000000"/>
                          </a:solidFill>
                          <a:latin typeface="+mn-lt"/>
                          <a:ea typeface="+mn-ea"/>
                          <a:cs typeface="+mn-cs"/>
                        </a:rPr>
                        <a:t>SOBRIER</a:t>
                      </a:r>
                    </a:p>
                    <a:p>
                      <a:pPr marL="0" marR="0" indent="0" algn="ctr" defTabSz="914400" eaLnBrk="1" fontAlgn="b" latinLnBrk="0" hangingPunct="1">
                        <a:lnSpc>
                          <a:spcPct val="100000"/>
                        </a:lnSpc>
                        <a:spcBef>
                          <a:spcPts val="0"/>
                        </a:spcBef>
                        <a:spcAft>
                          <a:spcPts val="0"/>
                        </a:spcAft>
                        <a:buClrTx/>
                        <a:buSzTx/>
                        <a:buFontTx/>
                        <a:buNone/>
                        <a:tabLst/>
                        <a:defRPr/>
                      </a:pPr>
                      <a:r>
                        <a:rPr lang="fr-FR" sz="1200" b="0" i="0" u="none" strike="noStrike" dirty="0" smtClean="0">
                          <a:solidFill>
                            <a:srgbClr val="000000"/>
                          </a:solidFill>
                          <a:latin typeface="+mn-lt"/>
                          <a:ea typeface="+mn-ea"/>
                          <a:cs typeface="+mn-cs"/>
                        </a:rPr>
                        <a:t>Carine BRYLAK</a:t>
                      </a:r>
                    </a:p>
                    <a:p>
                      <a:pPr marL="0" algn="ctr" fontAlgn="b"/>
                      <a:endParaRPr lang="fr-FR" sz="1200" b="0" i="0" u="none" strike="noStrike" dirty="0">
                        <a:solidFill>
                          <a:srgbClr val="000000"/>
                        </a:solidFill>
                        <a:latin typeface="+mn-lt"/>
                        <a:ea typeface="+mn-ea"/>
                        <a:cs typeface="+mn-cs"/>
                      </a:endParaRPr>
                    </a:p>
                  </a:txBody>
                  <a:tcPr marL="9525" marR="9525" marT="9525" marB="0" anchor="b">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0" algn="ctr" fontAlgn="b">
                        <a:lnSpc>
                          <a:spcPct val="100000"/>
                        </a:lnSpc>
                        <a:spcBef>
                          <a:spcPts val="15"/>
                        </a:spcBef>
                      </a:pPr>
                      <a:endParaRPr lang="fr-FR" sz="1200" b="0" i="0" u="none" strike="noStrike" dirty="0" smtClean="0">
                        <a:solidFill>
                          <a:srgbClr val="000000"/>
                        </a:solidFill>
                        <a:latin typeface="+mn-lt"/>
                        <a:ea typeface="+mn-ea"/>
                        <a:cs typeface="+mn-cs"/>
                      </a:endParaRPr>
                    </a:p>
                    <a:p>
                      <a:pPr marL="0" algn="ctr" fontAlgn="b">
                        <a:lnSpc>
                          <a:spcPct val="100000"/>
                        </a:lnSpc>
                      </a:pPr>
                      <a:r>
                        <a:rPr lang="fr-FR" sz="1200" b="0" i="0" u="none" strike="noStrike" dirty="0" smtClean="0">
                          <a:solidFill>
                            <a:srgbClr val="000000"/>
                          </a:solidFill>
                          <a:latin typeface="+mn-lt"/>
                          <a:ea typeface="+mn-ea"/>
                          <a:cs typeface="+mn-cs"/>
                        </a:rPr>
                        <a:t>GS-CP</a:t>
                      </a:r>
                    </a:p>
                    <a:p>
                      <a:pPr marL="0" marR="0" indent="0" algn="ctr" defTabSz="914400" eaLnBrk="1" fontAlgn="b" latinLnBrk="0" hangingPunct="1">
                        <a:lnSpc>
                          <a:spcPct val="100000"/>
                        </a:lnSpc>
                        <a:spcBef>
                          <a:spcPts val="0"/>
                        </a:spcBef>
                        <a:spcAft>
                          <a:spcPts val="0"/>
                        </a:spcAft>
                        <a:buClrTx/>
                        <a:buSzTx/>
                        <a:buFontTx/>
                        <a:buNone/>
                        <a:tabLst/>
                        <a:defRPr/>
                      </a:pPr>
                      <a:r>
                        <a:rPr lang="fr-FR" sz="1200" b="0" i="0" u="none" strike="noStrike" dirty="0" smtClean="0">
                          <a:solidFill>
                            <a:srgbClr val="000000"/>
                          </a:solidFill>
                          <a:latin typeface="+mn-lt"/>
                          <a:ea typeface="+mn-ea"/>
                          <a:cs typeface="+mn-cs"/>
                        </a:rPr>
                        <a:t>CE1-CE2</a:t>
                      </a:r>
                    </a:p>
                    <a:p>
                      <a:pPr marL="0" algn="ctr" fontAlgn="b">
                        <a:lnSpc>
                          <a:spcPct val="100000"/>
                        </a:lnSpc>
                      </a:pPr>
                      <a:endParaRPr lang="fr-FR" sz="1200" b="0" i="0" u="none" strike="noStrike" dirty="0">
                        <a:solidFill>
                          <a:srgbClr val="000000"/>
                        </a:solidFill>
                        <a:latin typeface="+mn-lt"/>
                        <a:ea typeface="+mn-ea"/>
                        <a:cs typeface="+mn-cs"/>
                      </a:endParaRPr>
                    </a:p>
                  </a:txBody>
                  <a:tcPr marL="0" marR="0" marT="249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73025">
                        <a:lnSpc>
                          <a:spcPct val="100000"/>
                        </a:lnSpc>
                        <a:spcBef>
                          <a:spcPts val="540"/>
                        </a:spcBef>
                      </a:pPr>
                      <a:endParaRPr lang="fr-FR" sz="1200" dirty="0" smtClean="0">
                        <a:latin typeface="Calibri"/>
                        <a:cs typeface="Calibri"/>
                      </a:endParaRPr>
                    </a:p>
                    <a:p>
                      <a:pPr marL="73025">
                        <a:lnSpc>
                          <a:spcPct val="100000"/>
                        </a:lnSpc>
                        <a:spcBef>
                          <a:spcPts val="540"/>
                        </a:spcBef>
                      </a:pPr>
                      <a:r>
                        <a:rPr lang="fr-FR" sz="1200" dirty="0" smtClean="0">
                          <a:latin typeface="Calibri"/>
                          <a:cs typeface="Calibri"/>
                        </a:rPr>
                        <a:t>44 </a:t>
                      </a:r>
                      <a:r>
                        <a:rPr sz="1200" spc="-10" dirty="0" err="1" smtClean="0">
                          <a:latin typeface="Calibri"/>
                          <a:cs typeface="Calibri"/>
                        </a:rPr>
                        <a:t>élève</a:t>
                      </a:r>
                      <a:r>
                        <a:rPr sz="1200" dirty="0" err="1" smtClean="0">
                          <a:latin typeface="Calibri"/>
                          <a:cs typeface="Calibri"/>
                        </a:rPr>
                        <a:t>s</a:t>
                      </a:r>
                      <a:endParaRPr sz="1200" dirty="0">
                        <a:latin typeface="Calibri"/>
                        <a:cs typeface="Calibri"/>
                      </a:endParaRPr>
                    </a:p>
                  </a:txBody>
                  <a:tcPr marL="0" marR="0" marT="8982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918316">
                <a:tc>
                  <a:txBody>
                    <a:bodyPr/>
                    <a:lstStyle/>
                    <a:p>
                      <a:pPr>
                        <a:lnSpc>
                          <a:spcPct val="100000"/>
                        </a:lnSpc>
                      </a:pPr>
                      <a:endParaRPr sz="1200" dirty="0">
                        <a:latin typeface="Times New Roman"/>
                        <a:cs typeface="Times New Roman"/>
                      </a:endParaRPr>
                    </a:p>
                    <a:p>
                      <a:pPr marL="0" marR="0" indent="0" algn="ctr" defTabSz="914400" eaLnBrk="1" fontAlgn="auto" latinLnBrk="0" hangingPunct="1">
                        <a:lnSpc>
                          <a:spcPct val="100000"/>
                        </a:lnSpc>
                        <a:spcBef>
                          <a:spcPts val="45"/>
                        </a:spcBef>
                        <a:spcAft>
                          <a:spcPts val="0"/>
                        </a:spcAft>
                        <a:buClrTx/>
                        <a:buSzTx/>
                        <a:buFontTx/>
                        <a:buNone/>
                        <a:tabLst/>
                        <a:defRPr/>
                      </a:pPr>
                      <a:r>
                        <a:rPr kumimoji="0" lang="fr-FR" sz="1200" b="1" i="0" u="none" strike="noStrike" kern="0" cap="none" spc="0" normalizeH="0" baseline="0" noProof="0" dirty="0" smtClean="0">
                          <a:ln>
                            <a:noFill/>
                          </a:ln>
                          <a:solidFill>
                            <a:prstClr val="black"/>
                          </a:solidFill>
                          <a:effectLst/>
                          <a:uLnTx/>
                          <a:uFillTx/>
                          <a:latin typeface="+mn-lt"/>
                          <a:ea typeface="+mn-ea"/>
                          <a:cs typeface="Calibri"/>
                        </a:rPr>
                        <a:t>École</a:t>
                      </a:r>
                      <a:r>
                        <a:rPr kumimoji="0" lang="fr-FR" sz="1200" b="1" i="0" u="none" strike="noStrike" kern="0" cap="none" spc="-50" normalizeH="0" baseline="0" noProof="0" dirty="0" smtClean="0">
                          <a:ln>
                            <a:noFill/>
                          </a:ln>
                          <a:solidFill>
                            <a:prstClr val="black"/>
                          </a:solidFill>
                          <a:effectLst/>
                          <a:uLnTx/>
                          <a:uFillTx/>
                          <a:latin typeface="+mn-lt"/>
                          <a:ea typeface="+mn-ea"/>
                          <a:cs typeface="Calibri"/>
                        </a:rPr>
                        <a:t> </a:t>
                      </a:r>
                      <a:r>
                        <a:rPr kumimoji="0" lang="fr-FR" sz="1200" b="1" i="0" u="none" strike="noStrike" kern="0" cap="none" spc="-5" normalizeH="0" baseline="0" noProof="0" dirty="0" smtClean="0">
                          <a:ln>
                            <a:noFill/>
                          </a:ln>
                          <a:solidFill>
                            <a:prstClr val="black"/>
                          </a:solidFill>
                          <a:effectLst/>
                          <a:uLnTx/>
                          <a:uFillTx/>
                          <a:latin typeface="+mn-lt"/>
                          <a:ea typeface="+mn-ea"/>
                          <a:cs typeface="Calibri"/>
                        </a:rPr>
                        <a:t>de Loubeyrat</a:t>
                      </a:r>
                      <a:endParaRPr sz="1300" dirty="0">
                        <a:latin typeface="Times New Roman"/>
                        <a:cs typeface="Times New Roman"/>
                      </a:endParaRPr>
                    </a:p>
                  </a:txBody>
                  <a:tcPr marL="0" marR="0" marT="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fontAlgn="b"/>
                      <a:endParaRPr lang="fr-FR" sz="1100" b="0" i="0" u="none" strike="noStrike" dirty="0" smtClean="0">
                        <a:solidFill>
                          <a:srgbClr val="000000"/>
                        </a:solidFill>
                        <a:latin typeface="+mn-lt"/>
                      </a:endParaRPr>
                    </a:p>
                    <a:p>
                      <a:pPr marL="0" algn="ctr" fontAlgn="b">
                        <a:lnSpc>
                          <a:spcPct val="100000"/>
                        </a:lnSpc>
                      </a:pPr>
                      <a:r>
                        <a:rPr lang="fr-FR" sz="1200" b="0" i="0" u="none" strike="noStrike" dirty="0" smtClean="0">
                          <a:solidFill>
                            <a:srgbClr val="000000"/>
                          </a:solidFill>
                          <a:latin typeface="+mn-lt"/>
                          <a:ea typeface="+mn-ea"/>
                          <a:cs typeface="+mn-cs"/>
                        </a:rPr>
                        <a:t>Nicolas LENAT</a:t>
                      </a:r>
                    </a:p>
                    <a:p>
                      <a:pPr marL="0" marR="0" indent="0" algn="ctr" defTabSz="914400" eaLnBrk="1" fontAlgn="b" latinLnBrk="0" hangingPunct="1">
                        <a:lnSpc>
                          <a:spcPct val="100000"/>
                        </a:lnSpc>
                        <a:spcBef>
                          <a:spcPts val="0"/>
                        </a:spcBef>
                        <a:spcAft>
                          <a:spcPts val="0"/>
                        </a:spcAft>
                        <a:buClrTx/>
                        <a:buSzTx/>
                        <a:buFontTx/>
                        <a:buNone/>
                        <a:tabLst/>
                        <a:defRPr/>
                      </a:pPr>
                      <a:r>
                        <a:rPr lang="fr-FR" sz="1200" b="0" i="0" u="none" strike="noStrike" dirty="0" smtClean="0">
                          <a:solidFill>
                            <a:srgbClr val="000000"/>
                          </a:solidFill>
                          <a:latin typeface="+mn-lt"/>
                          <a:ea typeface="+mn-ea"/>
                          <a:cs typeface="+mn-cs"/>
                        </a:rPr>
                        <a:t>Héloïse DENIS</a:t>
                      </a:r>
                    </a:p>
                    <a:p>
                      <a:pPr marL="0" algn="ctr" fontAlgn="b">
                        <a:lnSpc>
                          <a:spcPct val="100000"/>
                        </a:lnSpc>
                      </a:pPr>
                      <a:r>
                        <a:rPr lang="fr-FR" sz="1200" b="0" i="0" u="none" strike="noStrike" dirty="0" smtClean="0">
                          <a:solidFill>
                            <a:srgbClr val="000000"/>
                          </a:solidFill>
                          <a:latin typeface="+mn-lt"/>
                          <a:ea typeface="+mn-ea"/>
                          <a:cs typeface="+mn-cs"/>
                        </a:rPr>
                        <a:t>Sandrine </a:t>
                      </a:r>
                      <a:r>
                        <a:rPr lang="fr-FR" sz="1200" b="0" i="0" u="none" strike="noStrike" dirty="0">
                          <a:solidFill>
                            <a:srgbClr val="000000"/>
                          </a:solidFill>
                          <a:latin typeface="+mn-lt"/>
                          <a:ea typeface="+mn-ea"/>
                          <a:cs typeface="+mn-cs"/>
                        </a:rPr>
                        <a:t>BASTIDE</a:t>
                      </a:r>
                    </a:p>
                  </a:txBody>
                  <a:tcPr marL="9525" marR="9525" marT="95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fontAlgn="b"/>
                      <a:endParaRPr lang="fr-FR" sz="1200" b="0" i="0" u="none" strike="noStrike" dirty="0" smtClean="0">
                        <a:solidFill>
                          <a:srgbClr val="000000"/>
                        </a:solidFill>
                        <a:latin typeface="+mn-lt"/>
                      </a:endParaRPr>
                    </a:p>
                    <a:p>
                      <a:pPr algn="ctr" fontAlgn="b"/>
                      <a:r>
                        <a:rPr lang="fr-FR" sz="1200" b="0" i="0" u="none" strike="noStrike" dirty="0" smtClean="0">
                          <a:solidFill>
                            <a:srgbClr val="000000"/>
                          </a:solidFill>
                          <a:latin typeface="+mn-lt"/>
                        </a:rPr>
                        <a:t>CE2-CM1</a:t>
                      </a:r>
                    </a:p>
                    <a:p>
                      <a:pPr marL="0" marR="0" indent="0" algn="ctr" defTabSz="914400" eaLnBrk="1" fontAlgn="b" latinLnBrk="0" hangingPunct="1">
                        <a:lnSpc>
                          <a:spcPct val="100000"/>
                        </a:lnSpc>
                        <a:spcBef>
                          <a:spcPts val="0"/>
                        </a:spcBef>
                        <a:spcAft>
                          <a:spcPts val="0"/>
                        </a:spcAft>
                        <a:buClrTx/>
                        <a:buSzTx/>
                        <a:buFontTx/>
                        <a:buNone/>
                        <a:tabLst/>
                        <a:defRPr/>
                      </a:pPr>
                      <a:r>
                        <a:rPr lang="fr-FR" sz="1200" b="0" i="0" u="none" strike="noStrike" dirty="0" smtClean="0">
                          <a:solidFill>
                            <a:srgbClr val="000000"/>
                          </a:solidFill>
                          <a:latin typeface="+mn-lt"/>
                        </a:rPr>
                        <a:t>CE1-CE2</a:t>
                      </a:r>
                    </a:p>
                    <a:p>
                      <a:pPr marL="0" marR="0" indent="0" algn="ctr" defTabSz="914400" eaLnBrk="1" fontAlgn="b" latinLnBrk="0" hangingPunct="1">
                        <a:lnSpc>
                          <a:spcPct val="100000"/>
                        </a:lnSpc>
                        <a:spcBef>
                          <a:spcPts val="0"/>
                        </a:spcBef>
                        <a:spcAft>
                          <a:spcPts val="0"/>
                        </a:spcAft>
                        <a:buClrTx/>
                        <a:buSzTx/>
                        <a:buFontTx/>
                        <a:buNone/>
                        <a:tabLst/>
                        <a:defRPr/>
                      </a:pPr>
                      <a:r>
                        <a:rPr lang="fr-FR" sz="1200" b="0" i="0" u="none" strike="noStrike" dirty="0" smtClean="0">
                          <a:solidFill>
                            <a:srgbClr val="000000"/>
                          </a:solidFill>
                          <a:latin typeface="+mn-lt"/>
                        </a:rPr>
                        <a:t>PS-MS-GS</a:t>
                      </a:r>
                      <a:endParaRPr lang="fr-FR" sz="1200" b="0" i="0" u="none" strike="noStrike" dirty="0">
                        <a:solidFill>
                          <a:srgbClr val="000000"/>
                        </a:solidFill>
                        <a:latin typeface="+mn-lt"/>
                      </a:endParaRPr>
                    </a:p>
                  </a:txBody>
                  <a:tcPr marL="0" marR="0" marT="7486"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73025">
                        <a:lnSpc>
                          <a:spcPct val="100000"/>
                        </a:lnSpc>
                        <a:spcBef>
                          <a:spcPts val="700"/>
                        </a:spcBef>
                      </a:pPr>
                      <a:r>
                        <a:rPr lang="fr-FR" sz="1200" dirty="0" smtClean="0">
                          <a:latin typeface="Calibri"/>
                          <a:cs typeface="Calibri"/>
                        </a:rPr>
                        <a:t>70 </a:t>
                      </a:r>
                      <a:r>
                        <a:rPr sz="1200" spc="-10" dirty="0" err="1" smtClean="0">
                          <a:latin typeface="Calibri"/>
                          <a:cs typeface="Calibri"/>
                        </a:rPr>
                        <a:t>él</a:t>
                      </a:r>
                      <a:r>
                        <a:rPr lang="fr-FR" sz="1200" spc="-10" dirty="0" smtClean="0">
                          <a:latin typeface="Calibri"/>
                          <a:cs typeface="Calibri"/>
                        </a:rPr>
                        <a:t>è</a:t>
                      </a:r>
                      <a:r>
                        <a:rPr sz="1200" spc="-10" dirty="0" err="1" smtClean="0">
                          <a:latin typeface="Calibri"/>
                          <a:cs typeface="Calibri"/>
                        </a:rPr>
                        <a:t>ve</a:t>
                      </a:r>
                      <a:r>
                        <a:rPr sz="1200" dirty="0" err="1" smtClean="0">
                          <a:latin typeface="Calibri"/>
                          <a:cs typeface="Calibri"/>
                        </a:rPr>
                        <a:t>s</a:t>
                      </a:r>
                      <a:endParaRPr sz="12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1058968">
                <a:tc>
                  <a:txBody>
                    <a:bodyPr/>
                    <a:lstStyle/>
                    <a:p>
                      <a:pPr marL="0" algn="ctr" fontAlgn="b">
                        <a:lnSpc>
                          <a:spcPct val="100000"/>
                        </a:lnSpc>
                        <a:spcBef>
                          <a:spcPts val="15"/>
                        </a:spcBef>
                      </a:pPr>
                      <a:endParaRPr lang="fr-FR" sz="1200" b="0" i="0" u="none" strike="noStrike" dirty="0" smtClean="0">
                        <a:solidFill>
                          <a:srgbClr val="000000"/>
                        </a:solidFill>
                        <a:latin typeface="+mn-lt"/>
                        <a:ea typeface="+mn-ea"/>
                        <a:cs typeface="+mn-cs"/>
                      </a:endParaRPr>
                    </a:p>
                    <a:p>
                      <a:pPr marL="0" algn="ctr" fontAlgn="b">
                        <a:lnSpc>
                          <a:spcPct val="100000"/>
                        </a:lnSpc>
                      </a:pPr>
                      <a:r>
                        <a:rPr lang="fr-FR" sz="1200" b="1" i="0" u="none" strike="noStrike" dirty="0" smtClean="0">
                          <a:solidFill>
                            <a:srgbClr val="000000"/>
                          </a:solidFill>
                          <a:latin typeface="+mn-lt"/>
                          <a:ea typeface="+mn-ea"/>
                          <a:cs typeface="+mn-cs"/>
                        </a:rPr>
                        <a:t>École de Saint</a:t>
                      </a:r>
                    </a:p>
                    <a:p>
                      <a:pPr marL="0" algn="ctr" fontAlgn="b">
                        <a:lnSpc>
                          <a:spcPct val="100000"/>
                        </a:lnSpc>
                      </a:pPr>
                      <a:r>
                        <a:rPr lang="fr-FR" sz="1200" b="1" i="0" u="none" strike="noStrike" dirty="0" smtClean="0">
                          <a:solidFill>
                            <a:srgbClr val="000000"/>
                          </a:solidFill>
                          <a:latin typeface="+mn-lt"/>
                          <a:ea typeface="+mn-ea"/>
                          <a:cs typeface="+mn-cs"/>
                        </a:rPr>
                        <a:t>Georges de Mons</a:t>
                      </a:r>
                      <a:endParaRPr lang="fr-FR" sz="1200" b="1" i="0" u="none" strike="noStrike" dirty="0">
                        <a:solidFill>
                          <a:srgbClr val="000000"/>
                        </a:solidFill>
                        <a:latin typeface="+mn-lt"/>
                        <a:ea typeface="+mn-ea"/>
                        <a:cs typeface="+mn-cs"/>
                      </a:endParaRPr>
                    </a:p>
                  </a:txBody>
                  <a:tcPr marL="0" marR="0" marT="2495"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0" marR="0" indent="0" algn="ctr" defTabSz="914400" eaLnBrk="1" fontAlgn="b" latinLnBrk="0" hangingPunct="1">
                        <a:lnSpc>
                          <a:spcPct val="100000"/>
                        </a:lnSpc>
                        <a:spcBef>
                          <a:spcPts val="0"/>
                        </a:spcBef>
                        <a:spcAft>
                          <a:spcPts val="0"/>
                        </a:spcAft>
                        <a:buClrTx/>
                        <a:buSzTx/>
                        <a:buFontTx/>
                        <a:buNone/>
                        <a:tabLst/>
                        <a:defRPr/>
                      </a:pPr>
                      <a:endParaRPr lang="fr-FR" sz="1200" b="0" i="0" u="none" strike="noStrike" dirty="0" smtClean="0">
                        <a:solidFill>
                          <a:srgbClr val="000000"/>
                        </a:solidFill>
                        <a:latin typeface="+mn-lt"/>
                        <a:ea typeface="+mn-ea"/>
                        <a:cs typeface="+mn-cs"/>
                      </a:endParaRPr>
                    </a:p>
                    <a:p>
                      <a:pPr marL="0" marR="0" indent="0" algn="ctr" defTabSz="914400" eaLnBrk="1" fontAlgn="b" latinLnBrk="0" hangingPunct="1">
                        <a:lnSpc>
                          <a:spcPct val="100000"/>
                        </a:lnSpc>
                        <a:spcBef>
                          <a:spcPts val="0"/>
                        </a:spcBef>
                        <a:spcAft>
                          <a:spcPts val="0"/>
                        </a:spcAft>
                        <a:buClrTx/>
                        <a:buSzTx/>
                        <a:buFontTx/>
                        <a:buNone/>
                        <a:tabLst/>
                        <a:defRPr/>
                      </a:pPr>
                      <a:r>
                        <a:rPr lang="fr-FR" sz="1200" b="0" i="0" u="none" strike="noStrike" dirty="0" smtClean="0">
                          <a:solidFill>
                            <a:srgbClr val="000000"/>
                          </a:solidFill>
                          <a:latin typeface="+mn-lt"/>
                          <a:ea typeface="+mn-ea"/>
                          <a:cs typeface="+mn-cs"/>
                        </a:rPr>
                        <a:t>Mme  Caroline MACHADO </a:t>
                      </a:r>
                    </a:p>
                    <a:p>
                      <a:pPr marL="0" marR="0" indent="0" algn="ctr" defTabSz="914400" eaLnBrk="1" fontAlgn="b" latinLnBrk="0" hangingPunct="1">
                        <a:lnSpc>
                          <a:spcPct val="100000"/>
                        </a:lnSpc>
                        <a:spcBef>
                          <a:spcPts val="0"/>
                        </a:spcBef>
                        <a:spcAft>
                          <a:spcPts val="0"/>
                        </a:spcAft>
                        <a:buClrTx/>
                        <a:buSzTx/>
                        <a:buFontTx/>
                        <a:buNone/>
                        <a:tabLst/>
                        <a:defRPr/>
                      </a:pPr>
                      <a:r>
                        <a:rPr lang="fr-FR" sz="1200" b="0" i="0" u="none" strike="noStrike" dirty="0" smtClean="0">
                          <a:solidFill>
                            <a:srgbClr val="000000"/>
                          </a:solidFill>
                          <a:latin typeface="+mn-lt"/>
                          <a:ea typeface="+mn-ea"/>
                          <a:cs typeface="+mn-cs"/>
                        </a:rPr>
                        <a:t>Mme Anne LISSILLOUR-PAPON</a:t>
                      </a:r>
                    </a:p>
                    <a:p>
                      <a:pPr marL="0" marR="0" indent="0" algn="ctr" defTabSz="914400" eaLnBrk="1" fontAlgn="b" latinLnBrk="0" hangingPunct="1">
                        <a:lnSpc>
                          <a:spcPct val="100000"/>
                        </a:lnSpc>
                        <a:spcBef>
                          <a:spcPts val="0"/>
                        </a:spcBef>
                        <a:spcAft>
                          <a:spcPts val="0"/>
                        </a:spcAft>
                        <a:buClrTx/>
                        <a:buSzTx/>
                        <a:buFontTx/>
                        <a:buNone/>
                        <a:tabLst/>
                        <a:defRPr/>
                      </a:pPr>
                      <a:endParaRPr lang="fr-FR" sz="1200" b="0" i="0" u="none" strike="noStrike" dirty="0" smtClean="0">
                        <a:solidFill>
                          <a:srgbClr val="000000"/>
                        </a:solidFill>
                        <a:latin typeface="+mn-lt"/>
                        <a:ea typeface="+mn-ea"/>
                        <a:cs typeface="+mn-cs"/>
                      </a:endParaRPr>
                    </a:p>
                    <a:p>
                      <a:pPr marL="0" marR="0" indent="0" algn="ctr" defTabSz="914400" eaLnBrk="1" fontAlgn="b" latinLnBrk="0" hangingPunct="1">
                        <a:lnSpc>
                          <a:spcPct val="100000"/>
                        </a:lnSpc>
                        <a:spcBef>
                          <a:spcPts val="0"/>
                        </a:spcBef>
                        <a:spcAft>
                          <a:spcPts val="0"/>
                        </a:spcAft>
                        <a:buClrTx/>
                        <a:buSzTx/>
                        <a:buFontTx/>
                        <a:buNone/>
                        <a:tabLst/>
                        <a:defRPr/>
                      </a:pPr>
                      <a:endParaRPr lang="fr-FR" sz="1200" b="0" i="0" u="none" strike="noStrike" dirty="0" smtClean="0">
                        <a:solidFill>
                          <a:srgbClr val="000000"/>
                        </a:solidFill>
                        <a:latin typeface="+mn-lt"/>
                        <a:ea typeface="+mn-ea"/>
                        <a:cs typeface="+mn-cs"/>
                      </a:endParaRPr>
                    </a:p>
                    <a:p>
                      <a:pPr marL="0" algn="ctr" fontAlgn="b">
                        <a:lnSpc>
                          <a:spcPct val="100000"/>
                        </a:lnSpc>
                      </a:pPr>
                      <a:endParaRPr lang="fr-FR" sz="1200" b="0" i="0" u="none" strike="noStrike" dirty="0">
                        <a:solidFill>
                          <a:srgbClr val="000000"/>
                        </a:solidFill>
                        <a:latin typeface="+mn-lt"/>
                        <a:ea typeface="+mn-ea"/>
                        <a:cs typeface="+mn-cs"/>
                      </a:endParaRPr>
                    </a:p>
                  </a:txBody>
                  <a:tcPr marL="9525" marR="9525" marT="9525" marB="0" anchor="b">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algn="ctr" fontAlgn="b"/>
                      <a:r>
                        <a:rPr lang="fr-FR" sz="1100" b="0" i="0" u="none" strike="noStrike" dirty="0" smtClean="0">
                          <a:solidFill>
                            <a:srgbClr val="000000"/>
                          </a:solidFill>
                          <a:latin typeface="Calibri"/>
                        </a:rPr>
                        <a:t>TPS-PS</a:t>
                      </a:r>
                    </a:p>
                    <a:p>
                      <a:pPr algn="ctr" fontAlgn="b"/>
                      <a:endParaRPr lang="fr-FR" sz="1100" b="0" i="0" u="none" strike="noStrike" dirty="0" smtClean="0">
                        <a:solidFill>
                          <a:srgbClr val="000000"/>
                        </a:solidFill>
                        <a:latin typeface="Calibri"/>
                      </a:endParaRPr>
                    </a:p>
                    <a:p>
                      <a:pPr algn="ctr" fontAlgn="b"/>
                      <a:r>
                        <a:rPr lang="fr-FR" sz="1100" b="0" i="0" u="none" strike="noStrike" dirty="0" smtClean="0">
                          <a:solidFill>
                            <a:srgbClr val="000000"/>
                          </a:solidFill>
                          <a:latin typeface="Calibri"/>
                        </a:rPr>
                        <a:t>MS</a:t>
                      </a:r>
                      <a:endParaRPr lang="fr-FR" sz="11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dirty="0">
                        <a:latin typeface="Times New Roman"/>
                        <a:cs typeface="Times New Roman"/>
                      </a:endParaRPr>
                    </a:p>
                    <a:p>
                      <a:pPr>
                        <a:lnSpc>
                          <a:spcPct val="100000"/>
                        </a:lnSpc>
                        <a:spcBef>
                          <a:spcPts val="40"/>
                        </a:spcBef>
                      </a:pPr>
                      <a:endParaRPr sz="1100" dirty="0">
                        <a:latin typeface="Times New Roman"/>
                        <a:cs typeface="Times New Roman"/>
                      </a:endParaRPr>
                    </a:p>
                    <a:p>
                      <a:pPr marL="73025">
                        <a:lnSpc>
                          <a:spcPct val="100000"/>
                        </a:lnSpc>
                      </a:pPr>
                      <a:r>
                        <a:rPr lang="fr-FR" sz="1200" dirty="0" smtClean="0">
                          <a:latin typeface="Calibri"/>
                          <a:cs typeface="Calibri"/>
                        </a:rPr>
                        <a:t>42</a:t>
                      </a:r>
                      <a:r>
                        <a:rPr sz="1200" spc="-45" dirty="0" smtClean="0">
                          <a:latin typeface="Calibri"/>
                          <a:cs typeface="Calibri"/>
                        </a:rPr>
                        <a:t> </a:t>
                      </a:r>
                      <a:r>
                        <a:rPr sz="1200" spc="-10" dirty="0">
                          <a:latin typeface="Calibri"/>
                          <a:cs typeface="Calibri"/>
                        </a:rPr>
                        <a:t>élève</a:t>
                      </a:r>
                      <a:r>
                        <a:rPr sz="1200" dirty="0">
                          <a:latin typeface="Calibri"/>
                          <a:cs typeface="Calibri"/>
                        </a:rPr>
                        <a:t>s</a:t>
                      </a: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tr>
            </a:tbl>
          </a:graphicData>
        </a:graphic>
      </p:graphicFrame>
      <p:pic>
        <p:nvPicPr>
          <p:cNvPr id="5" name="object 5"/>
          <p:cNvPicPr/>
          <p:nvPr/>
        </p:nvPicPr>
        <p:blipFill>
          <a:blip r:embed="rId2" cstate="print"/>
          <a:stretch>
            <a:fillRect/>
          </a:stretch>
        </p:blipFill>
        <p:spPr>
          <a:xfrm>
            <a:off x="1951265" y="7313290"/>
            <a:ext cx="633025" cy="818280"/>
          </a:xfrm>
          <a:prstGeom prst="rect">
            <a:avLst/>
          </a:prstGeom>
        </p:spPr>
      </p:pic>
      <p:pic>
        <p:nvPicPr>
          <p:cNvPr id="6" name="object 6"/>
          <p:cNvPicPr/>
          <p:nvPr/>
        </p:nvPicPr>
        <p:blipFill>
          <a:blip r:embed="rId3" cstate="print"/>
          <a:stretch>
            <a:fillRect/>
          </a:stretch>
        </p:blipFill>
        <p:spPr>
          <a:xfrm>
            <a:off x="4622780" y="8300496"/>
            <a:ext cx="915020" cy="823736"/>
          </a:xfrm>
          <a:prstGeom prst="rect">
            <a:avLst/>
          </a:prstGeom>
        </p:spPr>
      </p:pic>
      <p:pic>
        <p:nvPicPr>
          <p:cNvPr id="7" name="object 7"/>
          <p:cNvPicPr/>
          <p:nvPr/>
        </p:nvPicPr>
        <p:blipFill>
          <a:blip r:embed="rId4" cstate="print"/>
          <a:stretch>
            <a:fillRect/>
          </a:stretch>
        </p:blipFill>
        <p:spPr>
          <a:xfrm>
            <a:off x="3123586" y="7278955"/>
            <a:ext cx="704533" cy="853113"/>
          </a:xfrm>
          <a:prstGeom prst="rect">
            <a:avLst/>
          </a:prstGeom>
        </p:spPr>
      </p:pic>
      <p:pic>
        <p:nvPicPr>
          <p:cNvPr id="8" name="object 8"/>
          <p:cNvPicPr/>
          <p:nvPr/>
        </p:nvPicPr>
        <p:blipFill>
          <a:blip r:embed="rId5" cstate="print"/>
          <a:stretch>
            <a:fillRect/>
          </a:stretch>
        </p:blipFill>
        <p:spPr>
          <a:xfrm>
            <a:off x="3276600" y="8229601"/>
            <a:ext cx="680449" cy="881374"/>
          </a:xfrm>
          <a:prstGeom prst="rect">
            <a:avLst/>
          </a:prstGeom>
        </p:spPr>
      </p:pic>
      <p:pic>
        <p:nvPicPr>
          <p:cNvPr id="9" name="object 9"/>
          <p:cNvPicPr/>
          <p:nvPr/>
        </p:nvPicPr>
        <p:blipFill>
          <a:blip r:embed="rId6" cstate="print"/>
          <a:stretch>
            <a:fillRect/>
          </a:stretch>
        </p:blipFill>
        <p:spPr>
          <a:xfrm>
            <a:off x="4310417" y="7313419"/>
            <a:ext cx="1106361" cy="681894"/>
          </a:xfrm>
          <a:prstGeom prst="rect">
            <a:avLst/>
          </a:prstGeom>
        </p:spPr>
      </p:pic>
      <p:pic>
        <p:nvPicPr>
          <p:cNvPr id="10" name="object 10"/>
          <p:cNvPicPr/>
          <p:nvPr/>
        </p:nvPicPr>
        <p:blipFill>
          <a:blip r:embed="rId7" cstate="print"/>
          <a:stretch>
            <a:fillRect/>
          </a:stretch>
        </p:blipFill>
        <p:spPr>
          <a:xfrm>
            <a:off x="1993419" y="8476389"/>
            <a:ext cx="939767" cy="58187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787161" y="5749722"/>
            <a:ext cx="3394439" cy="1001553"/>
          </a:xfrm>
          <a:prstGeom prst="rect">
            <a:avLst/>
          </a:prstGeom>
        </p:spPr>
        <p:txBody>
          <a:bodyPr vert="horz" wrap="square" lIns="0" tIns="16507" rIns="0" bIns="0" rtlCol="0">
            <a:spAutoFit/>
          </a:bodyPr>
          <a:lstStyle/>
          <a:p>
            <a:pPr marL="441575">
              <a:spcBef>
                <a:spcPts val="130"/>
              </a:spcBef>
            </a:pPr>
            <a:r>
              <a:rPr sz="1600" spc="-13" dirty="0">
                <a:solidFill>
                  <a:srgbClr val="7B7B7B"/>
                </a:solidFill>
                <a:latin typeface="Calibri"/>
                <a:cs typeface="Calibri"/>
              </a:rPr>
              <a:t>63230</a:t>
            </a:r>
            <a:r>
              <a:rPr sz="1600" spc="6" dirty="0">
                <a:solidFill>
                  <a:srgbClr val="7B7B7B"/>
                </a:solidFill>
                <a:latin typeface="Calibri"/>
                <a:cs typeface="Calibri"/>
              </a:rPr>
              <a:t> </a:t>
            </a:r>
            <a:r>
              <a:rPr sz="1600" dirty="0">
                <a:solidFill>
                  <a:srgbClr val="7B7B7B"/>
                </a:solidFill>
                <a:latin typeface="Calibri"/>
                <a:cs typeface="Calibri"/>
              </a:rPr>
              <a:t>CHAPDES-BEAUFORT</a:t>
            </a:r>
            <a:endParaRPr sz="1600" dirty="0">
              <a:latin typeface="Calibri"/>
              <a:cs typeface="Calibri"/>
            </a:endParaRPr>
          </a:p>
          <a:p>
            <a:pPr marL="41269" algn="ctr"/>
            <a:r>
              <a:rPr sz="1600" dirty="0">
                <a:solidFill>
                  <a:srgbClr val="7B7B7B"/>
                </a:solidFill>
                <a:latin typeface="Calibri"/>
                <a:cs typeface="Calibri"/>
                <a:hlinkClick r:id="rId2"/>
              </a:rPr>
              <a:t>chartreuse.psm@wanadoo.fr</a:t>
            </a:r>
            <a:endParaRPr sz="1600" dirty="0">
              <a:latin typeface="Calibri"/>
              <a:cs typeface="Calibri"/>
            </a:endParaRPr>
          </a:p>
          <a:p>
            <a:pPr algn="ctr">
              <a:lnSpc>
                <a:spcPct val="100000"/>
              </a:lnSpc>
            </a:pPr>
            <a:r>
              <a:rPr sz="1600" dirty="0">
                <a:solidFill>
                  <a:srgbClr val="7B7B7B"/>
                </a:solidFill>
                <a:latin typeface="Calibri"/>
                <a:cs typeface="Calibri"/>
              </a:rPr>
              <a:t>tél</a:t>
            </a:r>
            <a:r>
              <a:rPr sz="1600">
                <a:solidFill>
                  <a:srgbClr val="7B7B7B"/>
                </a:solidFill>
                <a:latin typeface="Calibri"/>
                <a:cs typeface="Calibri"/>
              </a:rPr>
              <a:t>.</a:t>
            </a:r>
            <a:r>
              <a:rPr sz="1600" spc="-32">
                <a:solidFill>
                  <a:srgbClr val="7B7B7B"/>
                </a:solidFill>
                <a:latin typeface="Calibri"/>
                <a:cs typeface="Calibri"/>
              </a:rPr>
              <a:t> </a:t>
            </a:r>
            <a:r>
              <a:rPr sz="1600" spc="-13" smtClean="0">
                <a:solidFill>
                  <a:srgbClr val="7B7B7B"/>
                </a:solidFill>
                <a:latin typeface="Calibri"/>
                <a:cs typeface="Calibri"/>
              </a:rPr>
              <a:t>06-83-80-80-66</a:t>
            </a:r>
            <a:endParaRPr sz="1600" dirty="0">
              <a:latin typeface="Calibri"/>
              <a:cs typeface="Calibri"/>
            </a:endParaRPr>
          </a:p>
          <a:p>
            <a:pPr marR="36316" algn="ctr"/>
            <a:r>
              <a:rPr sz="1600" spc="-6" dirty="0">
                <a:solidFill>
                  <a:srgbClr val="7B7B7B"/>
                </a:solidFill>
                <a:latin typeface="Calibri"/>
                <a:cs typeface="Calibri"/>
                <a:hlinkClick r:id="rId3"/>
              </a:rPr>
              <a:t>http://chartreuse.psm/Chartreuse</a:t>
            </a:r>
            <a:endParaRPr sz="1600" dirty="0">
              <a:latin typeface="Calibri"/>
              <a:cs typeface="Calibri"/>
            </a:endParaRPr>
          </a:p>
        </p:txBody>
      </p:sp>
      <p:pic>
        <p:nvPicPr>
          <p:cNvPr id="3" name="object 3"/>
          <p:cNvPicPr/>
          <p:nvPr/>
        </p:nvPicPr>
        <p:blipFill>
          <a:blip r:embed="rId4" cstate="print"/>
          <a:stretch>
            <a:fillRect/>
          </a:stretch>
        </p:blipFill>
        <p:spPr>
          <a:xfrm>
            <a:off x="925258" y="4621603"/>
            <a:ext cx="5188567" cy="12750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72995" y="281277"/>
            <a:ext cx="4714875" cy="525780"/>
          </a:xfrm>
          <a:prstGeom prst="rect">
            <a:avLst/>
          </a:prstGeom>
          <a:ln w="9525">
            <a:solidFill>
              <a:srgbClr val="84DA36"/>
            </a:solidFill>
          </a:ln>
        </p:spPr>
        <p:txBody>
          <a:bodyPr vert="horz" wrap="square" lIns="0" tIns="33015" rIns="0" bIns="0" rtlCol="0">
            <a:spAutoFit/>
          </a:bodyPr>
          <a:lstStyle/>
          <a:p>
            <a:pPr algn="ctr">
              <a:spcBef>
                <a:spcPts val="260"/>
              </a:spcBef>
            </a:pPr>
            <a:r>
              <a:rPr sz="1600" b="1" spc="-6" dirty="0">
                <a:solidFill>
                  <a:srgbClr val="00A300"/>
                </a:solidFill>
                <a:latin typeface="Calibri"/>
                <a:cs typeface="Calibri"/>
              </a:rPr>
              <a:t>Des</a:t>
            </a:r>
            <a:r>
              <a:rPr sz="1600" b="1" spc="-32" dirty="0">
                <a:solidFill>
                  <a:srgbClr val="00A300"/>
                </a:solidFill>
                <a:latin typeface="Calibri"/>
                <a:cs typeface="Calibri"/>
              </a:rPr>
              <a:t> </a:t>
            </a:r>
            <a:r>
              <a:rPr sz="1600" b="1" spc="-13" dirty="0">
                <a:solidFill>
                  <a:srgbClr val="00A300"/>
                </a:solidFill>
                <a:latin typeface="Calibri"/>
                <a:cs typeface="Calibri"/>
              </a:rPr>
              <a:t>jeunes</a:t>
            </a:r>
            <a:r>
              <a:rPr sz="1600" b="1" spc="26" dirty="0">
                <a:solidFill>
                  <a:srgbClr val="00A300"/>
                </a:solidFill>
                <a:latin typeface="Calibri"/>
                <a:cs typeface="Calibri"/>
              </a:rPr>
              <a:t> </a:t>
            </a:r>
            <a:r>
              <a:rPr sz="1600" b="1" spc="-6" dirty="0">
                <a:solidFill>
                  <a:srgbClr val="00A300"/>
                </a:solidFill>
                <a:latin typeface="Calibri"/>
                <a:cs typeface="Calibri"/>
              </a:rPr>
              <a:t>scolaires</a:t>
            </a:r>
            <a:r>
              <a:rPr sz="1600" b="1" spc="-26" dirty="0">
                <a:solidFill>
                  <a:srgbClr val="00A300"/>
                </a:solidFill>
                <a:latin typeface="Calibri"/>
                <a:cs typeface="Calibri"/>
              </a:rPr>
              <a:t> </a:t>
            </a:r>
            <a:r>
              <a:rPr sz="1600" b="1" spc="-13" dirty="0">
                <a:solidFill>
                  <a:srgbClr val="00A300"/>
                </a:solidFill>
                <a:latin typeface="Calibri"/>
                <a:cs typeface="Calibri"/>
              </a:rPr>
              <a:t>artistes</a:t>
            </a:r>
            <a:endParaRPr sz="1600" dirty="0">
              <a:latin typeface="Calibri"/>
              <a:cs typeface="Calibri"/>
            </a:endParaRPr>
          </a:p>
          <a:p>
            <a:pPr marL="41269" algn="ctr"/>
            <a:r>
              <a:rPr sz="1600" b="1" dirty="0">
                <a:solidFill>
                  <a:srgbClr val="00A300"/>
                </a:solidFill>
                <a:latin typeface="Calibri"/>
                <a:cs typeface="Calibri"/>
              </a:rPr>
              <a:t>au</a:t>
            </a:r>
            <a:r>
              <a:rPr sz="1600" b="1" spc="-26" dirty="0">
                <a:solidFill>
                  <a:srgbClr val="00A300"/>
                </a:solidFill>
                <a:latin typeface="Calibri"/>
                <a:cs typeface="Calibri"/>
              </a:rPr>
              <a:t> </a:t>
            </a:r>
            <a:r>
              <a:rPr sz="1600" b="1" spc="-6" dirty="0">
                <a:solidFill>
                  <a:srgbClr val="00A300"/>
                </a:solidFill>
                <a:latin typeface="Calibri"/>
                <a:cs typeface="Calibri"/>
              </a:rPr>
              <a:t>service</a:t>
            </a:r>
            <a:r>
              <a:rPr sz="1600" b="1" spc="6" dirty="0">
                <a:solidFill>
                  <a:srgbClr val="00A300"/>
                </a:solidFill>
                <a:latin typeface="Calibri"/>
                <a:cs typeface="Calibri"/>
              </a:rPr>
              <a:t> </a:t>
            </a:r>
            <a:r>
              <a:rPr sz="1600" b="1" spc="-6" dirty="0">
                <a:solidFill>
                  <a:srgbClr val="00A300"/>
                </a:solidFill>
                <a:latin typeface="Calibri"/>
                <a:cs typeface="Calibri"/>
              </a:rPr>
              <a:t>du</a:t>
            </a:r>
            <a:r>
              <a:rPr sz="1600" b="1" spc="26" dirty="0">
                <a:solidFill>
                  <a:srgbClr val="00A300"/>
                </a:solidFill>
                <a:latin typeface="Calibri"/>
                <a:cs typeface="Calibri"/>
              </a:rPr>
              <a:t> </a:t>
            </a:r>
            <a:r>
              <a:rPr sz="1600" b="1" spc="-6" dirty="0">
                <a:solidFill>
                  <a:srgbClr val="00A300"/>
                </a:solidFill>
                <a:latin typeface="Calibri"/>
                <a:cs typeface="Calibri"/>
              </a:rPr>
              <a:t>patrimoine</a:t>
            </a:r>
            <a:r>
              <a:rPr sz="1600" b="1" spc="6" dirty="0">
                <a:solidFill>
                  <a:srgbClr val="00A300"/>
                </a:solidFill>
                <a:latin typeface="Calibri"/>
                <a:cs typeface="Calibri"/>
              </a:rPr>
              <a:t> </a:t>
            </a:r>
            <a:r>
              <a:rPr sz="1600" b="1" spc="-6" dirty="0">
                <a:solidFill>
                  <a:srgbClr val="00A300"/>
                </a:solidFill>
                <a:latin typeface="Calibri"/>
                <a:cs typeface="Calibri"/>
              </a:rPr>
              <a:t>et</a:t>
            </a:r>
            <a:r>
              <a:rPr sz="1600" b="1" spc="-13" dirty="0">
                <a:solidFill>
                  <a:srgbClr val="00A300"/>
                </a:solidFill>
                <a:latin typeface="Calibri"/>
                <a:cs typeface="Calibri"/>
              </a:rPr>
              <a:t> </a:t>
            </a:r>
            <a:r>
              <a:rPr sz="1600" b="1" spc="-6" dirty="0">
                <a:solidFill>
                  <a:srgbClr val="00A300"/>
                </a:solidFill>
                <a:latin typeface="Calibri"/>
                <a:cs typeface="Calibri"/>
              </a:rPr>
              <a:t>de</a:t>
            </a:r>
            <a:r>
              <a:rPr sz="1600" b="1" spc="6" dirty="0">
                <a:solidFill>
                  <a:srgbClr val="00A300"/>
                </a:solidFill>
                <a:latin typeface="Calibri"/>
                <a:cs typeface="Calibri"/>
              </a:rPr>
              <a:t> </a:t>
            </a:r>
            <a:r>
              <a:rPr sz="1600" b="1" spc="-6" dirty="0">
                <a:solidFill>
                  <a:srgbClr val="00A300"/>
                </a:solidFill>
                <a:latin typeface="Calibri"/>
                <a:cs typeface="Calibri"/>
              </a:rPr>
              <a:t>leur</a:t>
            </a:r>
            <a:r>
              <a:rPr sz="1600" b="1" spc="32" dirty="0">
                <a:solidFill>
                  <a:srgbClr val="00A300"/>
                </a:solidFill>
                <a:latin typeface="Calibri"/>
                <a:cs typeface="Calibri"/>
              </a:rPr>
              <a:t> </a:t>
            </a:r>
            <a:r>
              <a:rPr sz="1600" b="1" spc="-19" dirty="0">
                <a:solidFill>
                  <a:srgbClr val="00A300"/>
                </a:solidFill>
                <a:latin typeface="Calibri"/>
                <a:cs typeface="Calibri"/>
              </a:rPr>
              <a:t>territoire</a:t>
            </a:r>
            <a:endParaRPr sz="1600" dirty="0">
              <a:latin typeface="Calibri"/>
              <a:cs typeface="Calibri"/>
            </a:endParaRPr>
          </a:p>
        </p:txBody>
      </p:sp>
      <p:sp>
        <p:nvSpPr>
          <p:cNvPr id="3" name="object 3"/>
          <p:cNvSpPr txBox="1"/>
          <p:nvPr/>
        </p:nvSpPr>
        <p:spPr>
          <a:xfrm>
            <a:off x="669063" y="930715"/>
            <a:ext cx="5516608" cy="4702566"/>
          </a:xfrm>
          <a:prstGeom prst="rect">
            <a:avLst/>
          </a:prstGeom>
        </p:spPr>
        <p:txBody>
          <a:bodyPr vert="horz" wrap="square" lIns="0" tIns="16507" rIns="0" bIns="0" rtlCol="0">
            <a:spAutoFit/>
          </a:bodyPr>
          <a:lstStyle/>
          <a:p>
            <a:pPr marL="16507" marR="6603" indent="359863" algn="just">
              <a:spcBef>
                <a:spcPts val="130"/>
              </a:spcBef>
            </a:pPr>
            <a:r>
              <a:rPr sz="1200" dirty="0">
                <a:latin typeface="Calibri Light"/>
                <a:cs typeface="Calibri Light"/>
              </a:rPr>
              <a:t>L’association</a:t>
            </a:r>
            <a:r>
              <a:rPr sz="1200" spc="6" dirty="0">
                <a:latin typeface="Calibri Light"/>
                <a:cs typeface="Calibri Light"/>
              </a:rPr>
              <a:t> </a:t>
            </a:r>
            <a:r>
              <a:rPr sz="1200" dirty="0">
                <a:latin typeface="Calibri Light"/>
                <a:cs typeface="Calibri Light"/>
              </a:rPr>
              <a:t>des</a:t>
            </a:r>
            <a:r>
              <a:rPr sz="1200" spc="6" dirty="0">
                <a:latin typeface="Calibri Light"/>
                <a:cs typeface="Calibri Light"/>
              </a:rPr>
              <a:t> </a:t>
            </a:r>
            <a:r>
              <a:rPr sz="1200" spc="-6" dirty="0">
                <a:latin typeface="Calibri Light"/>
                <a:cs typeface="Calibri Light"/>
              </a:rPr>
              <a:t>Amis</a:t>
            </a:r>
            <a:r>
              <a:rPr sz="1200" dirty="0">
                <a:latin typeface="Calibri Light"/>
                <a:cs typeface="Calibri Light"/>
              </a:rPr>
              <a:t> </a:t>
            </a:r>
            <a:r>
              <a:rPr sz="1200" spc="-6" dirty="0">
                <a:latin typeface="Calibri Light"/>
                <a:cs typeface="Calibri Light"/>
              </a:rPr>
              <a:t>de</a:t>
            </a:r>
            <a:r>
              <a:rPr sz="1200" dirty="0">
                <a:latin typeface="Calibri Light"/>
                <a:cs typeface="Calibri Light"/>
              </a:rPr>
              <a:t> la</a:t>
            </a:r>
            <a:r>
              <a:rPr sz="1200" spc="6" dirty="0">
                <a:latin typeface="Calibri Light"/>
                <a:cs typeface="Calibri Light"/>
              </a:rPr>
              <a:t> </a:t>
            </a:r>
            <a:r>
              <a:rPr sz="1200" spc="-6" dirty="0">
                <a:latin typeface="Calibri Light"/>
                <a:cs typeface="Calibri Light"/>
              </a:rPr>
              <a:t>Chartreuse</a:t>
            </a:r>
            <a:r>
              <a:rPr sz="1200" dirty="0">
                <a:latin typeface="Calibri Light"/>
                <a:cs typeface="Calibri Light"/>
              </a:rPr>
              <a:t> Port</a:t>
            </a:r>
            <a:r>
              <a:rPr sz="1200" spc="6" dirty="0">
                <a:latin typeface="Calibri Light"/>
                <a:cs typeface="Calibri Light"/>
              </a:rPr>
              <a:t> </a:t>
            </a:r>
            <a:r>
              <a:rPr sz="1200" spc="-6" dirty="0">
                <a:latin typeface="Calibri Light"/>
                <a:cs typeface="Calibri Light"/>
              </a:rPr>
              <a:t>Sainte</a:t>
            </a:r>
            <a:r>
              <a:rPr sz="1200" dirty="0">
                <a:latin typeface="Calibri Light"/>
                <a:cs typeface="Calibri Light"/>
              </a:rPr>
              <a:t> Marie</a:t>
            </a:r>
            <a:r>
              <a:rPr sz="1200" spc="6" dirty="0">
                <a:latin typeface="Calibri Light"/>
                <a:cs typeface="Calibri Light"/>
              </a:rPr>
              <a:t> </a:t>
            </a:r>
            <a:r>
              <a:rPr sz="1200" dirty="0">
                <a:latin typeface="Calibri Light"/>
                <a:cs typeface="Calibri Light"/>
              </a:rPr>
              <a:t>a</a:t>
            </a:r>
            <a:r>
              <a:rPr sz="1200" spc="6" dirty="0">
                <a:latin typeface="Calibri Light"/>
                <a:cs typeface="Calibri Light"/>
              </a:rPr>
              <a:t> </a:t>
            </a:r>
            <a:r>
              <a:rPr sz="1200" spc="-6" dirty="0">
                <a:latin typeface="Calibri Light"/>
                <a:cs typeface="Calibri Light"/>
              </a:rPr>
              <a:t>proposé</a:t>
            </a:r>
            <a:r>
              <a:rPr sz="1200" dirty="0">
                <a:latin typeface="Calibri Light"/>
                <a:cs typeface="Calibri Light"/>
              </a:rPr>
              <a:t> </a:t>
            </a:r>
            <a:r>
              <a:rPr sz="1200" spc="-6" dirty="0">
                <a:latin typeface="Calibri Light"/>
                <a:cs typeface="Calibri Light"/>
              </a:rPr>
              <a:t>aux</a:t>
            </a:r>
            <a:r>
              <a:rPr sz="1200" dirty="0">
                <a:latin typeface="Calibri Light"/>
                <a:cs typeface="Calibri Light"/>
              </a:rPr>
              <a:t> jeunes </a:t>
            </a:r>
            <a:r>
              <a:rPr sz="1200" spc="6" dirty="0">
                <a:latin typeface="Calibri Light"/>
                <a:cs typeface="Calibri Light"/>
              </a:rPr>
              <a:t> </a:t>
            </a:r>
            <a:r>
              <a:rPr sz="1200" dirty="0">
                <a:latin typeface="Calibri Light"/>
                <a:cs typeface="Calibri Light"/>
              </a:rPr>
              <a:t>scolarisés </a:t>
            </a:r>
            <a:r>
              <a:rPr sz="1200" spc="-13" dirty="0">
                <a:latin typeface="Calibri Light"/>
                <a:cs typeface="Calibri Light"/>
              </a:rPr>
              <a:t>sur</a:t>
            </a:r>
            <a:r>
              <a:rPr sz="1200" spc="-6" dirty="0">
                <a:latin typeface="Calibri Light"/>
                <a:cs typeface="Calibri Light"/>
              </a:rPr>
              <a:t> </a:t>
            </a:r>
            <a:r>
              <a:rPr sz="1200" dirty="0">
                <a:latin typeface="Calibri Light"/>
                <a:cs typeface="Calibri Light"/>
              </a:rPr>
              <a:t>le territoire des </a:t>
            </a:r>
            <a:r>
              <a:rPr sz="1200" spc="-6" dirty="0">
                <a:latin typeface="Calibri Light"/>
                <a:cs typeface="Calibri Light"/>
              </a:rPr>
              <a:t>Combrailles </a:t>
            </a:r>
            <a:r>
              <a:rPr sz="1200" spc="6" dirty="0">
                <a:latin typeface="Calibri Light"/>
                <a:cs typeface="Calibri Light"/>
              </a:rPr>
              <a:t>de </a:t>
            </a:r>
            <a:r>
              <a:rPr sz="1200" spc="-6" dirty="0">
                <a:latin typeface="Calibri Light"/>
                <a:cs typeface="Calibri Light"/>
              </a:rPr>
              <a:t>participer</a:t>
            </a:r>
            <a:r>
              <a:rPr sz="1200" spc="247" dirty="0">
                <a:latin typeface="Calibri Light"/>
                <a:cs typeface="Calibri Light"/>
              </a:rPr>
              <a:t> </a:t>
            </a:r>
            <a:r>
              <a:rPr sz="1200" spc="-13" dirty="0">
                <a:latin typeface="Calibri Light"/>
                <a:cs typeface="Calibri Light"/>
              </a:rPr>
              <a:t>pour</a:t>
            </a:r>
            <a:r>
              <a:rPr sz="1200" spc="240" dirty="0">
                <a:latin typeface="Calibri Light"/>
                <a:cs typeface="Calibri Light"/>
              </a:rPr>
              <a:t> </a:t>
            </a:r>
            <a:r>
              <a:rPr sz="1200" dirty="0">
                <a:latin typeface="Calibri Light"/>
                <a:cs typeface="Calibri Light"/>
              </a:rPr>
              <a:t>la </a:t>
            </a:r>
            <a:r>
              <a:rPr sz="1200" spc="-6" dirty="0">
                <a:latin typeface="Calibri Light"/>
                <a:cs typeface="Calibri Light"/>
              </a:rPr>
              <a:t>cinquième édition </a:t>
            </a:r>
            <a:r>
              <a:rPr sz="1200" dirty="0">
                <a:latin typeface="Calibri Light"/>
                <a:cs typeface="Calibri Light"/>
              </a:rPr>
              <a:t>à la </a:t>
            </a:r>
            <a:r>
              <a:rPr sz="1200" spc="-6" dirty="0">
                <a:latin typeface="Calibri Light"/>
                <a:cs typeface="Calibri Light"/>
              </a:rPr>
              <a:t>mise </a:t>
            </a:r>
            <a:r>
              <a:rPr sz="1200" dirty="0">
                <a:latin typeface="Calibri Light"/>
                <a:cs typeface="Calibri Light"/>
              </a:rPr>
              <a:t> </a:t>
            </a:r>
            <a:r>
              <a:rPr sz="1200" spc="-6" dirty="0">
                <a:latin typeface="Calibri Light"/>
                <a:cs typeface="Calibri Light"/>
              </a:rPr>
              <a:t>en </a:t>
            </a:r>
            <a:r>
              <a:rPr sz="1200" dirty="0">
                <a:latin typeface="Calibri Light"/>
                <a:cs typeface="Calibri Light"/>
              </a:rPr>
              <a:t>valeur </a:t>
            </a:r>
            <a:r>
              <a:rPr sz="1200" spc="-6" dirty="0">
                <a:latin typeface="Calibri Light"/>
                <a:cs typeface="Calibri Light"/>
              </a:rPr>
              <a:t>du </a:t>
            </a:r>
            <a:r>
              <a:rPr sz="1200" dirty="0">
                <a:latin typeface="Calibri Light"/>
                <a:cs typeface="Calibri Light"/>
              </a:rPr>
              <a:t>site à travers le </a:t>
            </a:r>
            <a:r>
              <a:rPr sz="1200" spc="-6" dirty="0">
                <a:latin typeface="Calibri Light"/>
                <a:cs typeface="Calibri Light"/>
              </a:rPr>
              <a:t>projet artistique </a:t>
            </a:r>
            <a:r>
              <a:rPr sz="1200" dirty="0">
                <a:latin typeface="Calibri Light"/>
                <a:cs typeface="Calibri Light"/>
              </a:rPr>
              <a:t>« Scol’and art </a:t>
            </a:r>
            <a:r>
              <a:rPr sz="1200" spc="-6" dirty="0">
                <a:latin typeface="Calibri Light"/>
                <a:cs typeface="Calibri Light"/>
              </a:rPr>
              <a:t>en </a:t>
            </a:r>
            <a:r>
              <a:rPr sz="1200" dirty="0">
                <a:latin typeface="Calibri Light"/>
                <a:cs typeface="Calibri Light"/>
              </a:rPr>
              <a:t>Chartreuse </a:t>
            </a:r>
            <a:r>
              <a:rPr sz="1200" spc="6" dirty="0">
                <a:latin typeface="Calibri Light"/>
                <a:cs typeface="Calibri Light"/>
              </a:rPr>
              <a:t>». Ce </a:t>
            </a:r>
            <a:r>
              <a:rPr sz="1200" spc="-6" dirty="0">
                <a:latin typeface="Calibri Light"/>
                <a:cs typeface="Calibri Light"/>
              </a:rPr>
              <a:t>projet </a:t>
            </a:r>
            <a:r>
              <a:rPr sz="1200" spc="-13" dirty="0">
                <a:latin typeface="Calibri Light"/>
                <a:cs typeface="Calibri Light"/>
              </a:rPr>
              <a:t>qui </a:t>
            </a:r>
            <a:r>
              <a:rPr sz="1200" spc="-6" dirty="0">
                <a:latin typeface="Calibri Light"/>
                <a:cs typeface="Calibri Light"/>
              </a:rPr>
              <a:t> s’inscrit dans </a:t>
            </a:r>
            <a:r>
              <a:rPr sz="1200" spc="13" dirty="0">
                <a:latin typeface="Calibri Light"/>
                <a:cs typeface="Calibri Light"/>
              </a:rPr>
              <a:t>le </a:t>
            </a:r>
            <a:r>
              <a:rPr sz="1200" dirty="0">
                <a:latin typeface="Calibri Light"/>
                <a:cs typeface="Calibri Light"/>
              </a:rPr>
              <a:t>programme </a:t>
            </a:r>
            <a:r>
              <a:rPr sz="1200" spc="-6" dirty="0">
                <a:latin typeface="Calibri Light"/>
                <a:cs typeface="Calibri Light"/>
              </a:rPr>
              <a:t>culturel annuel de </a:t>
            </a:r>
            <a:r>
              <a:rPr sz="1200" dirty="0">
                <a:latin typeface="Calibri Light"/>
                <a:cs typeface="Calibri Light"/>
              </a:rPr>
              <a:t>l’association à </a:t>
            </a:r>
            <a:r>
              <a:rPr sz="1200" spc="-6" dirty="0">
                <a:latin typeface="Calibri Light"/>
                <a:cs typeface="Calibri Light"/>
              </a:rPr>
              <a:t>pour objectif de </a:t>
            </a:r>
            <a:r>
              <a:rPr sz="1200" dirty="0">
                <a:latin typeface="Calibri Light"/>
                <a:cs typeface="Calibri Light"/>
              </a:rPr>
              <a:t>sensibiliser </a:t>
            </a:r>
            <a:r>
              <a:rPr sz="1200" spc="6" dirty="0">
                <a:latin typeface="Calibri Light"/>
                <a:cs typeface="Calibri Light"/>
              </a:rPr>
              <a:t>les </a:t>
            </a:r>
            <a:r>
              <a:rPr sz="1200" spc="13" dirty="0">
                <a:latin typeface="Calibri Light"/>
                <a:cs typeface="Calibri Light"/>
              </a:rPr>
              <a:t> </a:t>
            </a:r>
            <a:r>
              <a:rPr sz="1200" spc="-6" dirty="0">
                <a:latin typeface="Calibri Light"/>
                <a:cs typeface="Calibri Light"/>
              </a:rPr>
              <a:t>jeunes </a:t>
            </a:r>
            <a:r>
              <a:rPr sz="1200" dirty="0">
                <a:latin typeface="Calibri Light"/>
                <a:cs typeface="Calibri Light"/>
              </a:rPr>
              <a:t>à leur territoire à son histoire </a:t>
            </a:r>
            <a:r>
              <a:rPr sz="1200" spc="-6" dirty="0">
                <a:latin typeface="Calibri Light"/>
                <a:cs typeface="Calibri Light"/>
              </a:rPr>
              <a:t>et </a:t>
            </a:r>
            <a:r>
              <a:rPr sz="1200" spc="6" dirty="0">
                <a:latin typeface="Calibri Light"/>
                <a:cs typeface="Calibri Light"/>
              </a:rPr>
              <a:t>les </a:t>
            </a:r>
            <a:r>
              <a:rPr sz="1200" spc="-6" dirty="0">
                <a:latin typeface="Calibri Light"/>
                <a:cs typeface="Calibri Light"/>
              </a:rPr>
              <a:t>faire participer </a:t>
            </a:r>
            <a:r>
              <a:rPr sz="1200" dirty="0">
                <a:latin typeface="Calibri Light"/>
                <a:cs typeface="Calibri Light"/>
              </a:rPr>
              <a:t>à son </a:t>
            </a:r>
            <a:r>
              <a:rPr sz="1200" spc="-6" dirty="0">
                <a:latin typeface="Calibri Light"/>
                <a:cs typeface="Calibri Light"/>
              </a:rPr>
              <a:t>rayonnement dans </a:t>
            </a:r>
            <a:r>
              <a:rPr sz="1200" dirty="0">
                <a:latin typeface="Calibri Light"/>
                <a:cs typeface="Calibri Light"/>
              </a:rPr>
              <a:t>une </a:t>
            </a:r>
            <a:r>
              <a:rPr sz="1200" spc="6" dirty="0">
                <a:latin typeface="Calibri Light"/>
                <a:cs typeface="Calibri Light"/>
              </a:rPr>
              <a:t> </a:t>
            </a:r>
            <a:r>
              <a:rPr sz="1200" spc="-13" dirty="0">
                <a:latin typeface="Calibri Light"/>
                <a:cs typeface="Calibri Light"/>
              </a:rPr>
              <a:t>approche</a:t>
            </a:r>
            <a:r>
              <a:rPr sz="1200" spc="6" dirty="0">
                <a:latin typeface="Calibri Light"/>
                <a:cs typeface="Calibri Light"/>
              </a:rPr>
              <a:t> </a:t>
            </a:r>
            <a:r>
              <a:rPr sz="1200" spc="-6" dirty="0">
                <a:latin typeface="Calibri Light"/>
                <a:cs typeface="Calibri Light"/>
              </a:rPr>
              <a:t>d'écocitoyenneté.</a:t>
            </a:r>
            <a:endParaRPr sz="1200" dirty="0">
              <a:latin typeface="Calibri Light"/>
              <a:cs typeface="Calibri Light"/>
            </a:endParaRPr>
          </a:p>
          <a:p>
            <a:pPr marL="16507" marR="6603" indent="359863" algn="just">
              <a:spcBef>
                <a:spcPts val="650"/>
              </a:spcBef>
            </a:pPr>
            <a:r>
              <a:rPr sz="1200" dirty="0">
                <a:latin typeface="Calibri Light"/>
                <a:cs typeface="Calibri Light"/>
              </a:rPr>
              <a:t>Le </a:t>
            </a:r>
            <a:r>
              <a:rPr sz="1200" spc="-6" dirty="0">
                <a:latin typeface="Calibri Light"/>
                <a:cs typeface="Calibri Light"/>
              </a:rPr>
              <a:t>projet </a:t>
            </a:r>
            <a:r>
              <a:rPr sz="1200" dirty="0">
                <a:latin typeface="Calibri Light"/>
                <a:cs typeface="Calibri Light"/>
              </a:rPr>
              <a:t>« Scol’and art </a:t>
            </a:r>
            <a:r>
              <a:rPr sz="1200" spc="-6" dirty="0">
                <a:latin typeface="Calibri Light"/>
                <a:cs typeface="Calibri Light"/>
              </a:rPr>
              <a:t>en chartreuse» </a:t>
            </a:r>
            <a:r>
              <a:rPr sz="1200" dirty="0">
                <a:latin typeface="Calibri Light"/>
                <a:cs typeface="Calibri Light"/>
              </a:rPr>
              <a:t>est </a:t>
            </a:r>
            <a:r>
              <a:rPr sz="1200" spc="-6" dirty="0">
                <a:latin typeface="Calibri Light"/>
                <a:cs typeface="Calibri Light"/>
              </a:rPr>
              <a:t>inscrit dans </a:t>
            </a:r>
            <a:r>
              <a:rPr sz="1200" spc="-13" dirty="0">
                <a:latin typeface="Calibri Light"/>
                <a:cs typeface="Calibri Light"/>
              </a:rPr>
              <a:t>une </a:t>
            </a:r>
            <a:r>
              <a:rPr sz="1200" spc="-6" dirty="0">
                <a:latin typeface="Calibri Light"/>
                <a:cs typeface="Calibri Light"/>
              </a:rPr>
              <a:t>démarche </a:t>
            </a:r>
            <a:r>
              <a:rPr sz="1200" dirty="0">
                <a:latin typeface="Calibri Light"/>
                <a:cs typeface="Calibri Light"/>
              </a:rPr>
              <a:t>collaborative </a:t>
            </a:r>
            <a:r>
              <a:rPr sz="1200" spc="6" dirty="0">
                <a:latin typeface="Calibri Light"/>
                <a:cs typeface="Calibri Light"/>
              </a:rPr>
              <a:t> </a:t>
            </a:r>
            <a:r>
              <a:rPr sz="1200" spc="-6" dirty="0">
                <a:latin typeface="Calibri Light"/>
                <a:cs typeface="Calibri Light"/>
              </a:rPr>
              <a:t>entre</a:t>
            </a:r>
            <a:r>
              <a:rPr sz="1200" spc="130" dirty="0">
                <a:latin typeface="Calibri Light"/>
                <a:cs typeface="Calibri Light"/>
              </a:rPr>
              <a:t> </a:t>
            </a:r>
            <a:r>
              <a:rPr sz="1200" dirty="0">
                <a:latin typeface="Calibri Light"/>
                <a:cs typeface="Calibri Light"/>
              </a:rPr>
              <a:t>l’association,</a:t>
            </a:r>
            <a:r>
              <a:rPr sz="1200" spc="148" dirty="0">
                <a:latin typeface="Calibri Light"/>
                <a:cs typeface="Calibri Light"/>
              </a:rPr>
              <a:t> </a:t>
            </a:r>
            <a:r>
              <a:rPr sz="1200" spc="6" dirty="0">
                <a:latin typeface="Calibri Light"/>
                <a:cs typeface="Calibri Light"/>
              </a:rPr>
              <a:t>les</a:t>
            </a:r>
            <a:r>
              <a:rPr sz="1200" spc="162" dirty="0">
                <a:latin typeface="Calibri Light"/>
                <a:cs typeface="Calibri Light"/>
              </a:rPr>
              <a:t> </a:t>
            </a:r>
            <a:r>
              <a:rPr sz="1200" spc="-6" dirty="0">
                <a:latin typeface="Calibri Light"/>
                <a:cs typeface="Calibri Light"/>
              </a:rPr>
              <a:t>circonscriptions</a:t>
            </a:r>
            <a:r>
              <a:rPr sz="1200" spc="136" dirty="0">
                <a:latin typeface="Calibri Light"/>
                <a:cs typeface="Calibri Light"/>
              </a:rPr>
              <a:t> </a:t>
            </a:r>
            <a:r>
              <a:rPr sz="1200" spc="-6" dirty="0">
                <a:latin typeface="Calibri Light"/>
                <a:cs typeface="Calibri Light"/>
              </a:rPr>
              <a:t>académiques</a:t>
            </a:r>
            <a:r>
              <a:rPr sz="1200" spc="162" dirty="0">
                <a:latin typeface="Calibri Light"/>
                <a:cs typeface="Calibri Light"/>
              </a:rPr>
              <a:t> </a:t>
            </a:r>
            <a:r>
              <a:rPr sz="1200" spc="6" dirty="0">
                <a:latin typeface="Calibri Light"/>
                <a:cs typeface="Calibri Light"/>
              </a:rPr>
              <a:t>de</a:t>
            </a:r>
            <a:r>
              <a:rPr sz="1200" spc="136" dirty="0">
                <a:latin typeface="Calibri Light"/>
                <a:cs typeface="Calibri Light"/>
              </a:rPr>
              <a:t> </a:t>
            </a:r>
            <a:r>
              <a:rPr sz="1200" spc="-6" dirty="0">
                <a:latin typeface="Calibri Light"/>
                <a:cs typeface="Calibri Light"/>
              </a:rPr>
              <a:t>Riom-Combrailles,</a:t>
            </a:r>
            <a:r>
              <a:rPr sz="1200" spc="143" dirty="0">
                <a:latin typeface="Calibri Light"/>
                <a:cs typeface="Calibri Light"/>
              </a:rPr>
              <a:t> </a:t>
            </a:r>
            <a:r>
              <a:rPr sz="1200" spc="6" dirty="0">
                <a:latin typeface="Calibri Light"/>
                <a:cs typeface="Calibri Light"/>
              </a:rPr>
              <a:t>de</a:t>
            </a:r>
            <a:r>
              <a:rPr sz="1200" spc="136" dirty="0">
                <a:latin typeface="Calibri Light"/>
                <a:cs typeface="Calibri Light"/>
              </a:rPr>
              <a:t> </a:t>
            </a:r>
            <a:r>
              <a:rPr sz="1200" dirty="0">
                <a:latin typeface="Calibri Light"/>
                <a:cs typeface="Calibri Light"/>
              </a:rPr>
              <a:t>Chamalières </a:t>
            </a:r>
            <a:r>
              <a:rPr sz="1200" spc="6" dirty="0">
                <a:latin typeface="Calibri Light"/>
                <a:cs typeface="Calibri Light"/>
              </a:rPr>
              <a:t> </a:t>
            </a:r>
            <a:r>
              <a:rPr sz="1200" spc="-6" dirty="0">
                <a:latin typeface="Calibri Light"/>
                <a:cs typeface="Calibri Light"/>
              </a:rPr>
              <a:t>et les</a:t>
            </a:r>
            <a:r>
              <a:rPr sz="1200" spc="6" dirty="0">
                <a:latin typeface="Calibri Light"/>
                <a:cs typeface="Calibri Light"/>
              </a:rPr>
              <a:t> </a:t>
            </a:r>
            <a:r>
              <a:rPr sz="1200" spc="-6" dirty="0">
                <a:latin typeface="Calibri Light"/>
                <a:cs typeface="Calibri Light"/>
              </a:rPr>
              <a:t>établissements</a:t>
            </a:r>
            <a:r>
              <a:rPr sz="1200" spc="65" dirty="0">
                <a:latin typeface="Calibri Light"/>
                <a:cs typeface="Calibri Light"/>
              </a:rPr>
              <a:t> </a:t>
            </a:r>
            <a:r>
              <a:rPr sz="1200" spc="-6" dirty="0">
                <a:latin typeface="Calibri Light"/>
                <a:cs typeface="Calibri Light"/>
              </a:rPr>
              <a:t>scolaires</a:t>
            </a:r>
            <a:r>
              <a:rPr sz="1200" spc="39" dirty="0">
                <a:latin typeface="Calibri Light"/>
                <a:cs typeface="Calibri Light"/>
              </a:rPr>
              <a:t> </a:t>
            </a:r>
            <a:r>
              <a:rPr sz="1200" spc="-6" dirty="0">
                <a:latin typeface="Calibri Light"/>
                <a:cs typeface="Calibri Light"/>
              </a:rPr>
              <a:t>du</a:t>
            </a:r>
            <a:r>
              <a:rPr sz="1200" spc="-19" dirty="0">
                <a:latin typeface="Calibri Light"/>
                <a:cs typeface="Calibri Light"/>
              </a:rPr>
              <a:t> </a:t>
            </a:r>
            <a:r>
              <a:rPr sz="1200" spc="-6" dirty="0">
                <a:latin typeface="Calibri Light"/>
                <a:cs typeface="Calibri Light"/>
              </a:rPr>
              <a:t>secteur.</a:t>
            </a:r>
            <a:endParaRPr sz="1200" dirty="0">
              <a:latin typeface="Calibri Light"/>
              <a:cs typeface="Calibri Light"/>
            </a:endParaRPr>
          </a:p>
          <a:p>
            <a:pPr>
              <a:spcBef>
                <a:spcPts val="52"/>
              </a:spcBef>
            </a:pPr>
            <a:endParaRPr sz="1100" dirty="0">
              <a:latin typeface="Calibri Light"/>
              <a:cs typeface="Calibri Light"/>
            </a:endParaRPr>
          </a:p>
          <a:p>
            <a:pPr marL="16507" marR="10730" indent="359863" algn="just">
              <a:spcBef>
                <a:spcPts val="6"/>
              </a:spcBef>
            </a:pPr>
            <a:r>
              <a:rPr sz="1200" spc="-6" dirty="0">
                <a:latin typeface="Calibri Light"/>
                <a:cs typeface="Calibri Light"/>
              </a:rPr>
              <a:t>Ce </a:t>
            </a:r>
            <a:r>
              <a:rPr sz="1200" dirty="0">
                <a:latin typeface="Calibri Light"/>
                <a:cs typeface="Calibri Light"/>
              </a:rPr>
              <a:t>projet </a:t>
            </a:r>
            <a:r>
              <a:rPr sz="1200" spc="6" dirty="0">
                <a:latin typeface="Calibri Light"/>
                <a:cs typeface="Calibri Light"/>
              </a:rPr>
              <a:t>de </a:t>
            </a:r>
            <a:r>
              <a:rPr sz="1200" dirty="0">
                <a:latin typeface="Calibri Light"/>
                <a:cs typeface="Calibri Light"/>
              </a:rPr>
              <a:t>création </a:t>
            </a:r>
            <a:r>
              <a:rPr sz="1200" spc="-6" dirty="0">
                <a:latin typeface="Calibri Light"/>
                <a:cs typeface="Calibri Light"/>
              </a:rPr>
              <a:t>artistique </a:t>
            </a:r>
            <a:r>
              <a:rPr sz="1200" dirty="0">
                <a:latin typeface="Calibri Light"/>
                <a:cs typeface="Calibri Light"/>
              </a:rPr>
              <a:t>a </a:t>
            </a:r>
            <a:r>
              <a:rPr sz="1200" spc="-6" dirty="0">
                <a:latin typeface="Calibri Light"/>
                <a:cs typeface="Calibri Light"/>
              </a:rPr>
              <a:t>pour </a:t>
            </a:r>
            <a:r>
              <a:rPr sz="1200" dirty="0">
                <a:latin typeface="Calibri Light"/>
                <a:cs typeface="Calibri Light"/>
              </a:rPr>
              <a:t>objectif d’amener </a:t>
            </a:r>
            <a:r>
              <a:rPr sz="1200" spc="6" dirty="0">
                <a:latin typeface="Calibri Light"/>
                <a:cs typeface="Calibri Light"/>
              </a:rPr>
              <a:t>les </a:t>
            </a:r>
            <a:r>
              <a:rPr sz="1200" spc="-6" dirty="0">
                <a:latin typeface="Calibri Light"/>
                <a:cs typeface="Calibri Light"/>
              </a:rPr>
              <a:t>jeunes </a:t>
            </a:r>
            <a:r>
              <a:rPr sz="1200" dirty="0">
                <a:latin typeface="Calibri Light"/>
                <a:cs typeface="Calibri Light"/>
              </a:rPr>
              <a:t>à réaliser avec </a:t>
            </a:r>
            <a:r>
              <a:rPr sz="1200" spc="6" dirty="0">
                <a:latin typeface="Calibri Light"/>
                <a:cs typeface="Calibri Light"/>
              </a:rPr>
              <a:t> </a:t>
            </a:r>
            <a:r>
              <a:rPr sz="1200" spc="-6" dirty="0">
                <a:latin typeface="Calibri Light"/>
                <a:cs typeface="Calibri Light"/>
              </a:rPr>
              <a:t>l’intervention d’un </a:t>
            </a:r>
            <a:r>
              <a:rPr sz="1200" dirty="0">
                <a:latin typeface="Calibri Light"/>
                <a:cs typeface="Calibri Light"/>
              </a:rPr>
              <a:t>artiste des </a:t>
            </a:r>
            <a:r>
              <a:rPr sz="1200" spc="-6" dirty="0">
                <a:latin typeface="Calibri Light"/>
                <a:cs typeface="Calibri Light"/>
              </a:rPr>
              <a:t>productions</a:t>
            </a:r>
            <a:r>
              <a:rPr sz="1200" dirty="0">
                <a:latin typeface="Calibri Light"/>
                <a:cs typeface="Calibri Light"/>
              </a:rPr>
              <a:t> collectives, coopératives </a:t>
            </a:r>
            <a:r>
              <a:rPr sz="1200" spc="-6" dirty="0">
                <a:latin typeface="Calibri Light"/>
                <a:cs typeface="Calibri Light"/>
              </a:rPr>
              <a:t>pour</a:t>
            </a:r>
            <a:r>
              <a:rPr sz="1200" spc="247" dirty="0">
                <a:latin typeface="Calibri Light"/>
                <a:cs typeface="Calibri Light"/>
              </a:rPr>
              <a:t> </a:t>
            </a:r>
            <a:r>
              <a:rPr sz="1200" spc="-6" dirty="0">
                <a:latin typeface="Calibri Light"/>
                <a:cs typeface="Calibri Light"/>
              </a:rPr>
              <a:t>proposer</a:t>
            </a:r>
            <a:r>
              <a:rPr sz="1200" spc="253" dirty="0">
                <a:latin typeface="Calibri Light"/>
                <a:cs typeface="Calibri Light"/>
              </a:rPr>
              <a:t> </a:t>
            </a:r>
            <a:r>
              <a:rPr sz="1200" spc="-6" dirty="0">
                <a:latin typeface="Calibri Light"/>
                <a:cs typeface="Calibri Light"/>
              </a:rPr>
              <a:t>pendant </a:t>
            </a:r>
            <a:r>
              <a:rPr sz="1200" dirty="0">
                <a:latin typeface="Calibri Light"/>
                <a:cs typeface="Calibri Light"/>
              </a:rPr>
              <a:t> la </a:t>
            </a:r>
            <a:r>
              <a:rPr sz="1200" spc="-6" dirty="0">
                <a:latin typeface="Calibri Light"/>
                <a:cs typeface="Calibri Light"/>
              </a:rPr>
              <a:t>période </a:t>
            </a:r>
            <a:r>
              <a:rPr sz="1200" dirty="0">
                <a:latin typeface="Calibri Light"/>
                <a:cs typeface="Calibri Light"/>
              </a:rPr>
              <a:t>estivale </a:t>
            </a:r>
            <a:r>
              <a:rPr sz="1200" spc="-13" dirty="0">
                <a:latin typeface="Calibri Light"/>
                <a:cs typeface="Calibri Light"/>
              </a:rPr>
              <a:t>une </a:t>
            </a:r>
            <a:r>
              <a:rPr sz="1200" dirty="0">
                <a:latin typeface="Calibri Light"/>
                <a:cs typeface="Calibri Light"/>
              </a:rPr>
              <a:t>sorte </a:t>
            </a:r>
            <a:r>
              <a:rPr sz="1200" spc="-6" dirty="0">
                <a:latin typeface="Calibri Light"/>
                <a:cs typeface="Calibri Light"/>
              </a:rPr>
              <a:t>de </a:t>
            </a:r>
            <a:r>
              <a:rPr sz="1200" dirty="0">
                <a:latin typeface="Calibri Light"/>
                <a:cs typeface="Calibri Light"/>
              </a:rPr>
              <a:t>festival scolaire </a:t>
            </a:r>
            <a:r>
              <a:rPr sz="1200" spc="-6" dirty="0">
                <a:latin typeface="Calibri Light"/>
                <a:cs typeface="Calibri Light"/>
              </a:rPr>
              <a:t>d'installations plastiques éphémères </a:t>
            </a:r>
            <a:r>
              <a:rPr sz="1200" dirty="0">
                <a:latin typeface="Calibri Light"/>
                <a:cs typeface="Calibri Light"/>
              </a:rPr>
              <a:t>source </a:t>
            </a:r>
            <a:r>
              <a:rPr sz="1200" spc="6" dirty="0">
                <a:latin typeface="Calibri Light"/>
                <a:cs typeface="Calibri Light"/>
              </a:rPr>
              <a:t> </a:t>
            </a:r>
            <a:r>
              <a:rPr sz="1200" spc="-6" dirty="0">
                <a:latin typeface="Calibri Light"/>
                <a:cs typeface="Calibri Light"/>
              </a:rPr>
              <a:t>de</a:t>
            </a:r>
            <a:r>
              <a:rPr sz="1200" spc="-13" dirty="0">
                <a:latin typeface="Calibri Light"/>
                <a:cs typeface="Calibri Light"/>
              </a:rPr>
              <a:t> </a:t>
            </a:r>
            <a:r>
              <a:rPr sz="1200" spc="-6" dirty="0">
                <a:latin typeface="Calibri Light"/>
                <a:cs typeface="Calibri Light"/>
              </a:rPr>
              <a:t>valorisation</a:t>
            </a:r>
            <a:r>
              <a:rPr sz="1200" spc="39" dirty="0">
                <a:latin typeface="Calibri Light"/>
                <a:cs typeface="Calibri Light"/>
              </a:rPr>
              <a:t> </a:t>
            </a:r>
            <a:r>
              <a:rPr sz="1200" spc="-13" dirty="0">
                <a:latin typeface="Calibri Light"/>
                <a:cs typeface="Calibri Light"/>
              </a:rPr>
              <a:t>pour</a:t>
            </a:r>
            <a:r>
              <a:rPr sz="1200" spc="26" dirty="0">
                <a:latin typeface="Calibri Light"/>
                <a:cs typeface="Calibri Light"/>
              </a:rPr>
              <a:t> </a:t>
            </a:r>
            <a:r>
              <a:rPr sz="1200" dirty="0">
                <a:latin typeface="Calibri Light"/>
                <a:cs typeface="Calibri Light"/>
              </a:rPr>
              <a:t>le</a:t>
            </a:r>
            <a:r>
              <a:rPr sz="1200" spc="-13" dirty="0">
                <a:latin typeface="Calibri Light"/>
                <a:cs typeface="Calibri Light"/>
              </a:rPr>
              <a:t> </a:t>
            </a:r>
            <a:r>
              <a:rPr sz="1200" spc="-6" dirty="0">
                <a:latin typeface="Calibri Light"/>
                <a:cs typeface="Calibri Light"/>
              </a:rPr>
              <a:t>travail</a:t>
            </a:r>
            <a:r>
              <a:rPr sz="1200" dirty="0">
                <a:latin typeface="Calibri Light"/>
                <a:cs typeface="Calibri Light"/>
              </a:rPr>
              <a:t> </a:t>
            </a:r>
            <a:r>
              <a:rPr sz="1200" spc="-6" dirty="0">
                <a:latin typeface="Calibri Light"/>
                <a:cs typeface="Calibri Light"/>
              </a:rPr>
              <a:t>des</a:t>
            </a:r>
            <a:r>
              <a:rPr sz="1200" spc="6" dirty="0">
                <a:latin typeface="Calibri Light"/>
                <a:cs typeface="Calibri Light"/>
              </a:rPr>
              <a:t> </a:t>
            </a:r>
            <a:r>
              <a:rPr sz="1200" spc="-6" dirty="0">
                <a:latin typeface="Calibri Light"/>
                <a:cs typeface="Calibri Light"/>
              </a:rPr>
              <a:t>élèves</a:t>
            </a:r>
            <a:r>
              <a:rPr sz="1200" spc="39" dirty="0">
                <a:latin typeface="Calibri Light"/>
                <a:cs typeface="Calibri Light"/>
              </a:rPr>
              <a:t> </a:t>
            </a:r>
            <a:r>
              <a:rPr sz="1200" spc="-6" dirty="0">
                <a:latin typeface="Calibri Light"/>
                <a:cs typeface="Calibri Light"/>
              </a:rPr>
              <a:t>et</a:t>
            </a:r>
            <a:r>
              <a:rPr sz="1200" spc="26" dirty="0">
                <a:latin typeface="Calibri Light"/>
                <a:cs typeface="Calibri Light"/>
              </a:rPr>
              <a:t> </a:t>
            </a:r>
            <a:r>
              <a:rPr sz="1200" spc="-13" dirty="0">
                <a:latin typeface="Calibri Light"/>
                <a:cs typeface="Calibri Light"/>
              </a:rPr>
              <a:t>pour</a:t>
            </a:r>
            <a:r>
              <a:rPr sz="1200" dirty="0">
                <a:latin typeface="Calibri Light"/>
                <a:cs typeface="Calibri Light"/>
              </a:rPr>
              <a:t> la</a:t>
            </a:r>
            <a:r>
              <a:rPr sz="1200" spc="13" dirty="0">
                <a:latin typeface="Calibri Light"/>
                <a:cs typeface="Calibri Light"/>
              </a:rPr>
              <a:t> </a:t>
            </a:r>
            <a:r>
              <a:rPr sz="1200" spc="-6" dirty="0">
                <a:latin typeface="Calibri Light"/>
                <a:cs typeface="Calibri Light"/>
              </a:rPr>
              <a:t>découverte</a:t>
            </a:r>
            <a:r>
              <a:rPr sz="1200" spc="45" dirty="0">
                <a:latin typeface="Calibri Light"/>
                <a:cs typeface="Calibri Light"/>
              </a:rPr>
              <a:t> </a:t>
            </a:r>
            <a:r>
              <a:rPr sz="1200" spc="-6" dirty="0">
                <a:latin typeface="Calibri Light"/>
                <a:cs typeface="Calibri Light"/>
              </a:rPr>
              <a:t>du</a:t>
            </a:r>
            <a:r>
              <a:rPr sz="1200" spc="-13" dirty="0">
                <a:latin typeface="Calibri Light"/>
                <a:cs typeface="Calibri Light"/>
              </a:rPr>
              <a:t> </a:t>
            </a:r>
            <a:r>
              <a:rPr sz="1200" spc="-6" dirty="0">
                <a:latin typeface="Calibri Light"/>
                <a:cs typeface="Calibri Light"/>
              </a:rPr>
              <a:t>site.</a:t>
            </a:r>
            <a:endParaRPr sz="1200" dirty="0">
              <a:latin typeface="Calibri Light"/>
              <a:cs typeface="Calibri Light"/>
            </a:endParaRPr>
          </a:p>
          <a:p>
            <a:pPr>
              <a:spcBef>
                <a:spcPts val="52"/>
              </a:spcBef>
            </a:pPr>
            <a:endParaRPr sz="1100" dirty="0">
              <a:latin typeface="Calibri Light"/>
              <a:cs typeface="Calibri Light"/>
            </a:endParaRPr>
          </a:p>
          <a:p>
            <a:pPr marL="16507">
              <a:spcBef>
                <a:spcPts val="6"/>
              </a:spcBef>
              <a:tabLst>
                <a:tab pos="3001882" algn="l"/>
              </a:tabLst>
            </a:pPr>
            <a:r>
              <a:rPr sz="1200" dirty="0">
                <a:latin typeface="Calibri Light"/>
                <a:cs typeface="Calibri Light"/>
              </a:rPr>
              <a:t>Le</a:t>
            </a:r>
            <a:r>
              <a:rPr sz="1200" spc="-39" dirty="0">
                <a:latin typeface="Calibri Light"/>
                <a:cs typeface="Calibri Light"/>
              </a:rPr>
              <a:t> </a:t>
            </a:r>
            <a:r>
              <a:rPr sz="1200" spc="-13" dirty="0">
                <a:latin typeface="Calibri Light"/>
                <a:cs typeface="Calibri Light"/>
              </a:rPr>
              <a:t>f</a:t>
            </a:r>
            <a:r>
              <a:rPr sz="1200" dirty="0">
                <a:latin typeface="Calibri Light"/>
                <a:cs typeface="Calibri Light"/>
              </a:rPr>
              <a:t>il</a:t>
            </a:r>
            <a:r>
              <a:rPr sz="1200" spc="19" dirty="0">
                <a:latin typeface="Calibri Light"/>
                <a:cs typeface="Calibri Light"/>
              </a:rPr>
              <a:t> </a:t>
            </a:r>
            <a:r>
              <a:rPr sz="1200" spc="-6" dirty="0">
                <a:latin typeface="Calibri Light"/>
                <a:cs typeface="Calibri Light"/>
              </a:rPr>
              <a:t>c</a:t>
            </a:r>
            <a:r>
              <a:rPr sz="1200" spc="-19" dirty="0">
                <a:latin typeface="Calibri Light"/>
                <a:cs typeface="Calibri Light"/>
              </a:rPr>
              <a:t>o</a:t>
            </a:r>
            <a:r>
              <a:rPr sz="1200" spc="-13" dirty="0">
                <a:latin typeface="Calibri Light"/>
                <a:cs typeface="Calibri Light"/>
              </a:rPr>
              <a:t>ndu</a:t>
            </a:r>
            <a:r>
              <a:rPr sz="1200" spc="-6" dirty="0">
                <a:latin typeface="Calibri Light"/>
                <a:cs typeface="Calibri Light"/>
              </a:rPr>
              <a:t>cte</a:t>
            </a:r>
            <a:r>
              <a:rPr sz="1200" spc="-13" dirty="0">
                <a:latin typeface="Calibri Light"/>
                <a:cs typeface="Calibri Light"/>
              </a:rPr>
              <a:t>u</a:t>
            </a:r>
            <a:r>
              <a:rPr sz="1200" dirty="0">
                <a:latin typeface="Calibri Light"/>
                <a:cs typeface="Calibri Light"/>
              </a:rPr>
              <a:t>r</a:t>
            </a:r>
            <a:r>
              <a:rPr sz="1200" spc="65" dirty="0">
                <a:latin typeface="Calibri Light"/>
                <a:cs typeface="Calibri Light"/>
              </a:rPr>
              <a:t> </a:t>
            </a:r>
            <a:r>
              <a:rPr sz="1200" spc="-13" dirty="0">
                <a:latin typeface="Calibri Light"/>
                <a:cs typeface="Calibri Light"/>
              </a:rPr>
              <a:t>p</a:t>
            </a:r>
            <a:r>
              <a:rPr sz="1200" spc="6" dirty="0">
                <a:latin typeface="Calibri Light"/>
                <a:cs typeface="Calibri Light"/>
              </a:rPr>
              <a:t>r</a:t>
            </a:r>
            <a:r>
              <a:rPr sz="1200" spc="-13" dirty="0">
                <a:latin typeface="Calibri Light"/>
                <a:cs typeface="Calibri Light"/>
              </a:rPr>
              <a:t>opos</a:t>
            </a:r>
            <a:r>
              <a:rPr sz="1200" dirty="0">
                <a:latin typeface="Calibri Light"/>
                <a:cs typeface="Calibri Light"/>
              </a:rPr>
              <a:t>é</a:t>
            </a:r>
            <a:r>
              <a:rPr sz="1200" spc="71" dirty="0">
                <a:latin typeface="Calibri Light"/>
                <a:cs typeface="Calibri Light"/>
              </a:rPr>
              <a:t> </a:t>
            </a:r>
            <a:r>
              <a:rPr sz="1200" spc="-6" dirty="0">
                <a:latin typeface="Calibri Light"/>
                <a:cs typeface="Calibri Light"/>
              </a:rPr>
              <a:t>c</a:t>
            </a:r>
            <a:r>
              <a:rPr sz="1200" spc="-13" dirty="0">
                <a:latin typeface="Calibri Light"/>
                <a:cs typeface="Calibri Light"/>
              </a:rPr>
              <a:t>e</a:t>
            </a:r>
            <a:r>
              <a:rPr sz="1200" dirty="0">
                <a:latin typeface="Calibri Light"/>
                <a:cs typeface="Calibri Light"/>
              </a:rPr>
              <a:t>tte</a:t>
            </a:r>
            <a:r>
              <a:rPr sz="1200" spc="13" dirty="0">
                <a:latin typeface="Calibri Light"/>
                <a:cs typeface="Calibri Light"/>
              </a:rPr>
              <a:t> </a:t>
            </a:r>
            <a:r>
              <a:rPr sz="1200" spc="-6" dirty="0">
                <a:latin typeface="Calibri Light"/>
                <a:cs typeface="Calibri Light"/>
              </a:rPr>
              <a:t>a</a:t>
            </a:r>
            <a:r>
              <a:rPr sz="1200" spc="-13" dirty="0">
                <a:latin typeface="Calibri Light"/>
                <a:cs typeface="Calibri Light"/>
              </a:rPr>
              <a:t>nn</a:t>
            </a:r>
            <a:r>
              <a:rPr sz="1200" spc="-6" dirty="0">
                <a:latin typeface="Calibri Light"/>
                <a:cs typeface="Calibri Light"/>
              </a:rPr>
              <a:t>é</a:t>
            </a:r>
            <a:r>
              <a:rPr sz="1200" dirty="0">
                <a:latin typeface="Calibri Light"/>
                <a:cs typeface="Calibri Light"/>
              </a:rPr>
              <a:t>e</a:t>
            </a:r>
            <a:r>
              <a:rPr sz="1200" spc="13" dirty="0">
                <a:latin typeface="Calibri Light"/>
                <a:cs typeface="Calibri Light"/>
              </a:rPr>
              <a:t> </a:t>
            </a:r>
            <a:r>
              <a:rPr sz="1200" spc="-6" dirty="0">
                <a:latin typeface="Calibri Light"/>
                <a:cs typeface="Calibri Light"/>
              </a:rPr>
              <a:t>é</a:t>
            </a:r>
            <a:r>
              <a:rPr sz="1200" dirty="0">
                <a:latin typeface="Calibri Light"/>
                <a:cs typeface="Calibri Light"/>
              </a:rPr>
              <a:t>t</a:t>
            </a:r>
            <a:r>
              <a:rPr sz="1200" spc="-6" dirty="0">
                <a:latin typeface="Calibri Light"/>
                <a:cs typeface="Calibri Light"/>
              </a:rPr>
              <a:t>a</a:t>
            </a:r>
            <a:r>
              <a:rPr sz="1200" dirty="0">
                <a:latin typeface="Calibri Light"/>
                <a:cs typeface="Calibri Light"/>
              </a:rPr>
              <a:t>it</a:t>
            </a:r>
            <a:r>
              <a:rPr sz="1200" spc="26" dirty="0">
                <a:latin typeface="Calibri Light"/>
                <a:cs typeface="Calibri Light"/>
              </a:rPr>
              <a:t> </a:t>
            </a:r>
            <a:r>
              <a:rPr sz="1200" dirty="0">
                <a:latin typeface="Calibri Light"/>
                <a:cs typeface="Calibri Light"/>
              </a:rPr>
              <a:t>:	«</a:t>
            </a:r>
            <a:r>
              <a:rPr sz="1200" spc="-13" dirty="0">
                <a:latin typeface="Calibri Light"/>
                <a:cs typeface="Calibri Light"/>
              </a:rPr>
              <a:t> </a:t>
            </a:r>
            <a:r>
              <a:rPr lang="fr-FR" sz="1200" b="1" spc="-13" dirty="0">
                <a:latin typeface="Calibri Light"/>
                <a:cs typeface="Calibri Light"/>
              </a:rPr>
              <a:t>l’eau et la Sioule</a:t>
            </a:r>
            <a:r>
              <a:rPr lang="fr-FR" sz="1200" spc="-13" dirty="0">
                <a:latin typeface="Calibri Light"/>
                <a:cs typeface="Calibri Light"/>
              </a:rPr>
              <a:t> »</a:t>
            </a:r>
            <a:r>
              <a:rPr sz="1200" i="1" dirty="0">
                <a:latin typeface="Calibri Light"/>
                <a:cs typeface="Calibri Light"/>
              </a:rPr>
              <a:t> </a:t>
            </a:r>
            <a:endParaRPr sz="1200" dirty="0">
              <a:latin typeface="Calibri Light"/>
              <a:cs typeface="Calibri Light"/>
            </a:endParaRPr>
          </a:p>
          <a:p>
            <a:pPr>
              <a:spcBef>
                <a:spcPts val="52"/>
              </a:spcBef>
            </a:pPr>
            <a:endParaRPr sz="1100" dirty="0">
              <a:latin typeface="Calibri Light"/>
              <a:cs typeface="Calibri Light"/>
            </a:endParaRPr>
          </a:p>
          <a:p>
            <a:pPr marL="16507" marR="9904" indent="359863" algn="just"/>
            <a:r>
              <a:rPr sz="1200" dirty="0">
                <a:latin typeface="Calibri Light"/>
                <a:cs typeface="Calibri Light"/>
              </a:rPr>
              <a:t>C’est </a:t>
            </a:r>
            <a:r>
              <a:rPr sz="1200" b="1" spc="-6" dirty="0">
                <a:latin typeface="Calibri Light"/>
                <a:cs typeface="Calibri Light"/>
              </a:rPr>
              <a:t>Frédérique </a:t>
            </a:r>
            <a:r>
              <a:rPr sz="1200" b="1" spc="-13" dirty="0">
                <a:latin typeface="Calibri Light"/>
                <a:cs typeface="Calibri Light"/>
              </a:rPr>
              <a:t>Lacroix</a:t>
            </a:r>
            <a:r>
              <a:rPr sz="1200" b="1" spc="234" dirty="0">
                <a:latin typeface="Calibri Light"/>
                <a:cs typeface="Calibri Light"/>
              </a:rPr>
              <a:t> </a:t>
            </a:r>
            <a:r>
              <a:rPr sz="1200" b="1" spc="-13" dirty="0">
                <a:latin typeface="Calibri Light"/>
                <a:cs typeface="Calibri Light"/>
              </a:rPr>
              <a:t>DAMAS</a:t>
            </a:r>
            <a:r>
              <a:rPr sz="1200" spc="-13" dirty="0">
                <a:latin typeface="Calibri Light"/>
                <a:cs typeface="Calibri Light"/>
              </a:rPr>
              <a:t>,</a:t>
            </a:r>
            <a:r>
              <a:rPr sz="1200" spc="240" dirty="0">
                <a:latin typeface="Calibri Light"/>
                <a:cs typeface="Calibri Light"/>
              </a:rPr>
              <a:t> </a:t>
            </a:r>
            <a:r>
              <a:rPr sz="1200" spc="-6" dirty="0">
                <a:latin typeface="Calibri Light"/>
                <a:cs typeface="Calibri Light"/>
              </a:rPr>
              <a:t>artiste plasticienne </a:t>
            </a:r>
            <a:r>
              <a:rPr sz="1200" dirty="0">
                <a:latin typeface="Calibri Light"/>
                <a:cs typeface="Calibri Light"/>
              </a:rPr>
              <a:t>qui a </a:t>
            </a:r>
            <a:r>
              <a:rPr sz="1200" spc="-6" dirty="0">
                <a:latin typeface="Calibri Light"/>
                <a:cs typeface="Calibri Light"/>
              </a:rPr>
              <a:t>accompagné</a:t>
            </a:r>
            <a:r>
              <a:rPr sz="1200" spc="507" dirty="0">
                <a:latin typeface="Calibri Light"/>
                <a:cs typeface="Calibri Light"/>
              </a:rPr>
              <a:t> </a:t>
            </a:r>
            <a:r>
              <a:rPr sz="1200" dirty="0">
                <a:latin typeface="Calibri Light"/>
                <a:cs typeface="Calibri Light"/>
              </a:rPr>
              <a:t>cette </a:t>
            </a:r>
            <a:r>
              <a:rPr sz="1200" spc="-6" dirty="0">
                <a:latin typeface="Calibri Light"/>
                <a:cs typeface="Calibri Light"/>
              </a:rPr>
              <a:t>année </a:t>
            </a:r>
            <a:r>
              <a:rPr sz="1200" dirty="0">
                <a:latin typeface="Calibri Light"/>
                <a:cs typeface="Calibri Light"/>
              </a:rPr>
              <a:t> </a:t>
            </a:r>
            <a:r>
              <a:rPr sz="1200" spc="-6" dirty="0">
                <a:latin typeface="Calibri Light"/>
                <a:cs typeface="Calibri Light"/>
              </a:rPr>
              <a:t>les </a:t>
            </a:r>
            <a:r>
              <a:rPr sz="1200" dirty="0">
                <a:latin typeface="Calibri Light"/>
                <a:cs typeface="Calibri Light"/>
              </a:rPr>
              <a:t>enfants</a:t>
            </a:r>
            <a:r>
              <a:rPr sz="1200" spc="6" dirty="0">
                <a:latin typeface="Calibri Light"/>
                <a:cs typeface="Calibri Light"/>
              </a:rPr>
              <a:t> </a:t>
            </a:r>
            <a:r>
              <a:rPr sz="1200" spc="-6" dirty="0">
                <a:latin typeface="Calibri Light"/>
                <a:cs typeface="Calibri Light"/>
              </a:rPr>
              <a:t>dans </a:t>
            </a:r>
            <a:r>
              <a:rPr sz="1200" dirty="0">
                <a:latin typeface="Calibri Light"/>
                <a:cs typeface="Calibri Light"/>
              </a:rPr>
              <a:t>leur </a:t>
            </a:r>
            <a:r>
              <a:rPr sz="1200" spc="-6" dirty="0">
                <a:latin typeface="Calibri Light"/>
                <a:cs typeface="Calibri Light"/>
              </a:rPr>
              <a:t>travail </a:t>
            </a:r>
            <a:r>
              <a:rPr sz="1200" spc="6" dirty="0">
                <a:latin typeface="Calibri Light"/>
                <a:cs typeface="Calibri Light"/>
              </a:rPr>
              <a:t>de </a:t>
            </a:r>
            <a:r>
              <a:rPr sz="1200" dirty="0">
                <a:latin typeface="Calibri Light"/>
                <a:cs typeface="Calibri Light"/>
              </a:rPr>
              <a:t>création. Les élèves </a:t>
            </a:r>
            <a:r>
              <a:rPr sz="1200" spc="-6" dirty="0">
                <a:latin typeface="Calibri Light"/>
                <a:cs typeface="Calibri Light"/>
              </a:rPr>
              <a:t>de</a:t>
            </a:r>
            <a:r>
              <a:rPr sz="1200" dirty="0">
                <a:latin typeface="Calibri Light"/>
                <a:cs typeface="Calibri Light"/>
              </a:rPr>
              <a:t> </a:t>
            </a:r>
            <a:r>
              <a:rPr lang="fr-FR" sz="1200" dirty="0">
                <a:latin typeface="Calibri Light"/>
                <a:cs typeface="Calibri Light"/>
              </a:rPr>
              <a:t>8</a:t>
            </a:r>
            <a:r>
              <a:rPr sz="1200" dirty="0">
                <a:latin typeface="Calibri Light"/>
                <a:cs typeface="Calibri Light"/>
              </a:rPr>
              <a:t> </a:t>
            </a:r>
            <a:r>
              <a:rPr sz="1200" spc="-6" dirty="0">
                <a:latin typeface="Calibri Light"/>
                <a:cs typeface="Calibri Light"/>
              </a:rPr>
              <a:t>classes</a:t>
            </a:r>
            <a:r>
              <a:rPr sz="1200" dirty="0">
                <a:latin typeface="Calibri Light"/>
                <a:cs typeface="Calibri Light"/>
              </a:rPr>
              <a:t> des </a:t>
            </a:r>
            <a:r>
              <a:rPr sz="1200" spc="6" dirty="0" err="1">
                <a:latin typeface="Calibri Light"/>
                <a:cs typeface="Calibri Light"/>
              </a:rPr>
              <a:t>écoles</a:t>
            </a:r>
            <a:r>
              <a:rPr sz="1200" spc="13" dirty="0">
                <a:latin typeface="Calibri Light"/>
                <a:cs typeface="Calibri Light"/>
              </a:rPr>
              <a:t> </a:t>
            </a:r>
            <a:r>
              <a:rPr lang="fr-FR" sz="1200" spc="13" dirty="0">
                <a:latin typeface="Calibri Light"/>
                <a:cs typeface="Calibri Light"/>
              </a:rPr>
              <a:t>maternelles et </a:t>
            </a:r>
            <a:r>
              <a:rPr sz="1200" dirty="0" err="1">
                <a:latin typeface="Calibri Light"/>
                <a:cs typeface="Calibri Light"/>
              </a:rPr>
              <a:t>primaires</a:t>
            </a:r>
            <a:r>
              <a:rPr sz="1200" dirty="0">
                <a:latin typeface="Calibri Light"/>
                <a:cs typeface="Calibri Light"/>
              </a:rPr>
              <a:t> </a:t>
            </a:r>
            <a:r>
              <a:rPr sz="1200" spc="-13" dirty="0">
                <a:latin typeface="Calibri Light"/>
                <a:cs typeface="Calibri Light"/>
              </a:rPr>
              <a:t>de</a:t>
            </a:r>
            <a:r>
              <a:rPr lang="fr-FR" sz="1200" spc="-13" dirty="0">
                <a:latin typeface="Calibri Light"/>
                <a:cs typeface="Calibri Light"/>
              </a:rPr>
              <a:t>s </a:t>
            </a:r>
            <a:r>
              <a:rPr lang="fr-FR" sz="1200" spc="-13" dirty="0" smtClean="0">
                <a:latin typeface="Calibri Light"/>
                <a:cs typeface="Calibri Light"/>
              </a:rPr>
              <a:t>Ancizes–Comps</a:t>
            </a:r>
            <a:r>
              <a:rPr lang="fr-FR" sz="1200" spc="-13" dirty="0">
                <a:latin typeface="Calibri Light"/>
                <a:cs typeface="Calibri Light"/>
              </a:rPr>
              <a:t>, de</a:t>
            </a:r>
            <a:r>
              <a:rPr sz="1200" spc="-13" dirty="0">
                <a:latin typeface="Calibri Light"/>
                <a:cs typeface="Calibri Light"/>
              </a:rPr>
              <a:t> </a:t>
            </a:r>
            <a:r>
              <a:rPr sz="1200" spc="-6" dirty="0" smtClean="0">
                <a:latin typeface="Calibri Light"/>
                <a:cs typeface="Calibri Light"/>
              </a:rPr>
              <a:t>Cha</a:t>
            </a:r>
            <a:r>
              <a:rPr lang="fr-FR" sz="1200" spc="-6" dirty="0" err="1">
                <a:latin typeface="Calibri Light"/>
                <a:cs typeface="Calibri Light"/>
              </a:rPr>
              <a:t>rbonnières</a:t>
            </a:r>
            <a:r>
              <a:rPr lang="fr-FR" sz="1200" spc="-6" dirty="0">
                <a:latin typeface="Calibri Light"/>
                <a:cs typeface="Calibri Light"/>
              </a:rPr>
              <a:t> les vieilles, de </a:t>
            </a:r>
            <a:r>
              <a:rPr lang="fr-FR" sz="1200" spc="-6" dirty="0" smtClean="0">
                <a:latin typeface="Calibri Light"/>
                <a:cs typeface="Calibri Light"/>
              </a:rPr>
              <a:t>Loubeyrat</a:t>
            </a:r>
            <a:r>
              <a:rPr lang="fr-FR" sz="1200" spc="-6" dirty="0">
                <a:latin typeface="Calibri Light"/>
                <a:cs typeface="Calibri Light"/>
              </a:rPr>
              <a:t>, </a:t>
            </a:r>
            <a:r>
              <a:rPr sz="1200" spc="6" dirty="0">
                <a:latin typeface="Calibri Light"/>
                <a:cs typeface="Calibri Light"/>
              </a:rPr>
              <a:t>de </a:t>
            </a:r>
            <a:r>
              <a:rPr lang="fr-FR" sz="1200" spc="6" dirty="0">
                <a:latin typeface="Calibri Light"/>
                <a:cs typeface="Calibri Light"/>
              </a:rPr>
              <a:t>Saint </a:t>
            </a:r>
            <a:r>
              <a:rPr lang="fr-FR" sz="1200" spc="6" dirty="0">
                <a:latin typeface="Calibri Light"/>
                <a:cs typeface="Calibri Light"/>
              </a:rPr>
              <a:t>G</a:t>
            </a:r>
            <a:r>
              <a:rPr lang="fr-FR" sz="1200" spc="6" dirty="0" smtClean="0">
                <a:latin typeface="Calibri Light"/>
                <a:cs typeface="Calibri Light"/>
              </a:rPr>
              <a:t>eorges  de </a:t>
            </a:r>
            <a:r>
              <a:rPr sz="1200" dirty="0" smtClean="0">
                <a:latin typeface="Calibri Light"/>
                <a:cs typeface="Calibri Light"/>
              </a:rPr>
              <a:t>Mons </a:t>
            </a:r>
            <a:r>
              <a:rPr sz="1200" spc="-13" dirty="0" err="1" smtClean="0">
                <a:latin typeface="Calibri Light"/>
                <a:cs typeface="Calibri Light"/>
              </a:rPr>
              <a:t>ont</a:t>
            </a:r>
            <a:r>
              <a:rPr sz="1200" dirty="0" smtClean="0">
                <a:latin typeface="Calibri Light"/>
                <a:cs typeface="Calibri Light"/>
              </a:rPr>
              <a:t> </a:t>
            </a:r>
            <a:r>
              <a:rPr sz="1200" spc="-6" dirty="0">
                <a:latin typeface="Calibri Light"/>
                <a:cs typeface="Calibri Light"/>
              </a:rPr>
              <a:t>participé</a:t>
            </a:r>
            <a:r>
              <a:rPr sz="1200" spc="19" dirty="0">
                <a:latin typeface="Calibri Light"/>
                <a:cs typeface="Calibri Light"/>
              </a:rPr>
              <a:t> </a:t>
            </a:r>
            <a:r>
              <a:rPr sz="1200" spc="-6" dirty="0">
                <a:latin typeface="Calibri Light"/>
                <a:cs typeface="Calibri Light"/>
              </a:rPr>
              <a:t>au</a:t>
            </a:r>
            <a:r>
              <a:rPr sz="1200" spc="-19" dirty="0">
                <a:latin typeface="Calibri Light"/>
                <a:cs typeface="Calibri Light"/>
              </a:rPr>
              <a:t> </a:t>
            </a:r>
            <a:r>
              <a:rPr sz="1200" spc="-6" dirty="0">
                <a:latin typeface="Calibri Light"/>
                <a:cs typeface="Calibri Light"/>
              </a:rPr>
              <a:t>projet</a:t>
            </a:r>
            <a:r>
              <a:rPr sz="1200" spc="58" dirty="0">
                <a:latin typeface="Calibri Light"/>
                <a:cs typeface="Calibri Light"/>
              </a:rPr>
              <a:t> </a:t>
            </a:r>
            <a:r>
              <a:rPr sz="1200" spc="-6" dirty="0">
                <a:latin typeface="Calibri Light"/>
                <a:cs typeface="Calibri Light"/>
              </a:rPr>
              <a:t>et</a:t>
            </a:r>
            <a:r>
              <a:rPr sz="1200" dirty="0">
                <a:latin typeface="Calibri Light"/>
                <a:cs typeface="Calibri Light"/>
              </a:rPr>
              <a:t> </a:t>
            </a:r>
            <a:r>
              <a:rPr sz="1200" spc="-13" dirty="0">
                <a:latin typeface="Calibri Light"/>
                <a:cs typeface="Calibri Light"/>
              </a:rPr>
              <a:t>proposer</a:t>
            </a:r>
            <a:r>
              <a:rPr sz="1200" spc="58" dirty="0">
                <a:latin typeface="Calibri Light"/>
                <a:cs typeface="Calibri Light"/>
              </a:rPr>
              <a:t> </a:t>
            </a:r>
            <a:r>
              <a:rPr lang="fr-FR" sz="1200" spc="-13" dirty="0">
                <a:latin typeface="Calibri Light"/>
                <a:cs typeface="Calibri Light"/>
              </a:rPr>
              <a:t>7 </a:t>
            </a:r>
            <a:r>
              <a:rPr sz="1200" spc="-6" dirty="0">
                <a:latin typeface="Calibri Light"/>
                <a:cs typeface="Calibri Light"/>
              </a:rPr>
              <a:t>installations</a:t>
            </a:r>
            <a:r>
              <a:rPr sz="1200" spc="39" dirty="0">
                <a:latin typeface="Calibri Light"/>
                <a:cs typeface="Calibri Light"/>
              </a:rPr>
              <a:t> </a:t>
            </a:r>
            <a:r>
              <a:rPr sz="1200" spc="-13" dirty="0" err="1">
                <a:latin typeface="Calibri Light"/>
                <a:cs typeface="Calibri Light"/>
              </a:rPr>
              <a:t>sur</a:t>
            </a:r>
            <a:r>
              <a:rPr sz="1200" spc="6" dirty="0">
                <a:latin typeface="Calibri Light"/>
                <a:cs typeface="Calibri Light"/>
              </a:rPr>
              <a:t> </a:t>
            </a:r>
            <a:r>
              <a:rPr sz="1200" dirty="0">
                <a:latin typeface="Calibri Light"/>
                <a:cs typeface="Calibri Light"/>
              </a:rPr>
              <a:t>le</a:t>
            </a:r>
            <a:r>
              <a:rPr sz="1200" spc="13" dirty="0">
                <a:latin typeface="Calibri Light"/>
                <a:cs typeface="Calibri Light"/>
              </a:rPr>
              <a:t> </a:t>
            </a:r>
            <a:r>
              <a:rPr sz="1200" spc="-6" dirty="0">
                <a:latin typeface="Calibri Light"/>
                <a:cs typeface="Calibri Light"/>
              </a:rPr>
              <a:t>site.</a:t>
            </a:r>
            <a:endParaRPr sz="1200" dirty="0">
              <a:latin typeface="Calibri Light"/>
              <a:cs typeface="Calibri Light"/>
            </a:endParaRPr>
          </a:p>
          <a:p>
            <a:pPr marL="16507" marR="6603" indent="392878" algn="just">
              <a:spcBef>
                <a:spcPts val="6"/>
              </a:spcBef>
            </a:pPr>
            <a:r>
              <a:rPr sz="1200" spc="-6" dirty="0">
                <a:latin typeface="Calibri Light"/>
                <a:cs typeface="Calibri Light"/>
              </a:rPr>
              <a:t>Merci</a:t>
            </a:r>
            <a:r>
              <a:rPr sz="1200" dirty="0">
                <a:latin typeface="Calibri Light"/>
                <a:cs typeface="Calibri Light"/>
              </a:rPr>
              <a:t> à</a:t>
            </a:r>
            <a:r>
              <a:rPr sz="1200" spc="6" dirty="0">
                <a:latin typeface="Calibri Light"/>
                <a:cs typeface="Calibri Light"/>
              </a:rPr>
              <a:t> </a:t>
            </a:r>
            <a:r>
              <a:rPr sz="1200" spc="-6" dirty="0">
                <a:latin typeface="Calibri Light"/>
                <a:cs typeface="Calibri Light"/>
              </a:rPr>
              <a:t>eux,</a:t>
            </a:r>
            <a:r>
              <a:rPr sz="1200" dirty="0">
                <a:latin typeface="Calibri Light"/>
                <a:cs typeface="Calibri Light"/>
              </a:rPr>
              <a:t> à</a:t>
            </a:r>
            <a:r>
              <a:rPr sz="1200" spc="6" dirty="0">
                <a:latin typeface="Calibri Light"/>
                <a:cs typeface="Calibri Light"/>
              </a:rPr>
              <a:t> </a:t>
            </a:r>
            <a:r>
              <a:rPr sz="1200" dirty="0">
                <a:latin typeface="Calibri Light"/>
                <a:cs typeface="Calibri Light"/>
              </a:rPr>
              <a:t>leurs</a:t>
            </a:r>
            <a:r>
              <a:rPr sz="1200" spc="6" dirty="0">
                <a:latin typeface="Calibri Light"/>
                <a:cs typeface="Calibri Light"/>
              </a:rPr>
              <a:t> </a:t>
            </a:r>
            <a:r>
              <a:rPr sz="1200" spc="-6" dirty="0">
                <a:latin typeface="Calibri Light"/>
                <a:cs typeface="Calibri Light"/>
              </a:rPr>
              <a:t>enseignants</a:t>
            </a:r>
            <a:r>
              <a:rPr sz="1200" dirty="0">
                <a:latin typeface="Calibri Light"/>
                <a:cs typeface="Calibri Light"/>
              </a:rPr>
              <a:t> </a:t>
            </a:r>
            <a:r>
              <a:rPr sz="1200" spc="-6" dirty="0">
                <a:latin typeface="Calibri Light"/>
                <a:cs typeface="Calibri Light"/>
              </a:rPr>
              <a:t>pour</a:t>
            </a:r>
            <a:r>
              <a:rPr sz="1200" dirty="0">
                <a:latin typeface="Calibri Light"/>
                <a:cs typeface="Calibri Light"/>
              </a:rPr>
              <a:t> </a:t>
            </a:r>
            <a:r>
              <a:rPr sz="1200" spc="-6" dirty="0">
                <a:latin typeface="Calibri Light"/>
                <a:cs typeface="Calibri Light"/>
              </a:rPr>
              <a:t>leur</a:t>
            </a:r>
            <a:r>
              <a:rPr sz="1200" dirty="0">
                <a:latin typeface="Calibri Light"/>
                <a:cs typeface="Calibri Light"/>
              </a:rPr>
              <a:t> </a:t>
            </a:r>
            <a:r>
              <a:rPr sz="1200" spc="-6" dirty="0">
                <a:latin typeface="Calibri Light"/>
                <a:cs typeface="Calibri Light"/>
              </a:rPr>
              <a:t>investissement,</a:t>
            </a:r>
            <a:r>
              <a:rPr sz="1200" dirty="0">
                <a:latin typeface="Calibri Light"/>
                <a:cs typeface="Calibri Light"/>
              </a:rPr>
              <a:t> à</a:t>
            </a:r>
            <a:r>
              <a:rPr sz="1200" spc="260" dirty="0">
                <a:latin typeface="Calibri Light"/>
                <a:cs typeface="Calibri Light"/>
              </a:rPr>
              <a:t> </a:t>
            </a:r>
            <a:r>
              <a:rPr sz="1200" dirty="0">
                <a:latin typeface="Calibri"/>
                <a:cs typeface="Calibri"/>
              </a:rPr>
              <a:t>Frédérique</a:t>
            </a:r>
            <a:r>
              <a:rPr sz="1200" spc="265" dirty="0">
                <a:latin typeface="Calibri"/>
                <a:cs typeface="Calibri"/>
              </a:rPr>
              <a:t> </a:t>
            </a:r>
            <a:r>
              <a:rPr sz="1200" spc="-6" dirty="0">
                <a:latin typeface="Calibri"/>
                <a:cs typeface="Calibri"/>
              </a:rPr>
              <a:t>Lacroix </a:t>
            </a:r>
            <a:r>
              <a:rPr sz="1200" dirty="0">
                <a:latin typeface="Calibri"/>
                <a:cs typeface="Calibri"/>
              </a:rPr>
              <a:t> Damas</a:t>
            </a:r>
            <a:r>
              <a:rPr sz="1200" b="1" dirty="0">
                <a:latin typeface="Calibri"/>
                <a:cs typeface="Calibri"/>
              </a:rPr>
              <a:t>,</a:t>
            </a:r>
            <a:r>
              <a:rPr sz="1200" b="1" spc="6" dirty="0">
                <a:latin typeface="Calibri"/>
                <a:cs typeface="Calibri"/>
              </a:rPr>
              <a:t> </a:t>
            </a:r>
            <a:r>
              <a:rPr sz="1200" spc="-13" dirty="0">
                <a:latin typeface="Calibri Light"/>
                <a:cs typeface="Calibri Light"/>
              </a:rPr>
              <a:t>pour</a:t>
            </a:r>
            <a:r>
              <a:rPr sz="1200" spc="-6" dirty="0">
                <a:latin typeface="Calibri Light"/>
                <a:cs typeface="Calibri Light"/>
              </a:rPr>
              <a:t> </a:t>
            </a:r>
            <a:r>
              <a:rPr sz="1200" spc="-13" dirty="0">
                <a:latin typeface="Calibri Light"/>
                <a:cs typeface="Calibri Light"/>
              </a:rPr>
              <a:t>son</a:t>
            </a:r>
            <a:r>
              <a:rPr sz="1200" spc="-6" dirty="0">
                <a:latin typeface="Calibri Light"/>
                <a:cs typeface="Calibri Light"/>
              </a:rPr>
              <a:t> engagement</a:t>
            </a:r>
            <a:r>
              <a:rPr sz="1200" dirty="0">
                <a:latin typeface="Calibri Light"/>
                <a:cs typeface="Calibri Light"/>
              </a:rPr>
              <a:t> </a:t>
            </a:r>
            <a:r>
              <a:rPr sz="1200" spc="-6" dirty="0">
                <a:latin typeface="Calibri Light"/>
                <a:cs typeface="Calibri Light"/>
              </a:rPr>
              <a:t>et</a:t>
            </a:r>
            <a:r>
              <a:rPr sz="1200" dirty="0">
                <a:latin typeface="Calibri Light"/>
                <a:cs typeface="Calibri Light"/>
              </a:rPr>
              <a:t> son</a:t>
            </a:r>
            <a:r>
              <a:rPr sz="1200" spc="6" dirty="0">
                <a:latin typeface="Calibri Light"/>
                <a:cs typeface="Calibri Light"/>
              </a:rPr>
              <a:t> </a:t>
            </a:r>
            <a:r>
              <a:rPr sz="1200" spc="-6" dirty="0">
                <a:latin typeface="Calibri Light"/>
                <a:cs typeface="Calibri Light"/>
              </a:rPr>
              <a:t>accompagnement</a:t>
            </a:r>
            <a:r>
              <a:rPr sz="1200" dirty="0">
                <a:latin typeface="Calibri Light"/>
                <a:cs typeface="Calibri Light"/>
              </a:rPr>
              <a:t> </a:t>
            </a:r>
            <a:r>
              <a:rPr sz="1200" spc="-6" dirty="0">
                <a:latin typeface="Calibri Light"/>
                <a:cs typeface="Calibri Light"/>
              </a:rPr>
              <a:t>au</a:t>
            </a:r>
            <a:r>
              <a:rPr sz="1200" dirty="0">
                <a:latin typeface="Calibri Light"/>
                <a:cs typeface="Calibri Light"/>
              </a:rPr>
              <a:t> service</a:t>
            </a:r>
            <a:r>
              <a:rPr sz="1200" spc="6" dirty="0">
                <a:latin typeface="Calibri Light"/>
                <a:cs typeface="Calibri Light"/>
              </a:rPr>
              <a:t> </a:t>
            </a:r>
            <a:r>
              <a:rPr sz="1200" spc="-6" dirty="0">
                <a:latin typeface="Calibri Light"/>
                <a:cs typeface="Calibri Light"/>
              </a:rPr>
              <a:t>de</a:t>
            </a:r>
            <a:r>
              <a:rPr sz="1200" dirty="0">
                <a:latin typeface="Calibri Light"/>
                <a:cs typeface="Calibri Light"/>
              </a:rPr>
              <a:t> </a:t>
            </a:r>
            <a:r>
              <a:rPr sz="1200" spc="13" dirty="0">
                <a:latin typeface="Calibri Light"/>
                <a:cs typeface="Calibri Light"/>
              </a:rPr>
              <a:t>la</a:t>
            </a:r>
            <a:r>
              <a:rPr sz="1200" spc="19" dirty="0">
                <a:latin typeface="Calibri Light"/>
                <a:cs typeface="Calibri Light"/>
              </a:rPr>
              <a:t> </a:t>
            </a:r>
            <a:r>
              <a:rPr sz="1200" dirty="0">
                <a:latin typeface="Calibri Light"/>
                <a:cs typeface="Calibri Light"/>
              </a:rPr>
              <a:t>créativité</a:t>
            </a:r>
            <a:r>
              <a:rPr sz="1200" spc="260" dirty="0">
                <a:latin typeface="Calibri Light"/>
                <a:cs typeface="Calibri Light"/>
              </a:rPr>
              <a:t> </a:t>
            </a:r>
            <a:r>
              <a:rPr sz="1200" dirty="0">
                <a:latin typeface="Calibri Light"/>
                <a:cs typeface="Calibri Light"/>
              </a:rPr>
              <a:t>des </a:t>
            </a:r>
            <a:r>
              <a:rPr sz="1200" spc="6" dirty="0">
                <a:latin typeface="Calibri Light"/>
                <a:cs typeface="Calibri Light"/>
              </a:rPr>
              <a:t> </a:t>
            </a:r>
            <a:r>
              <a:rPr sz="1200" spc="-13" dirty="0">
                <a:latin typeface="Calibri Light"/>
                <a:cs typeface="Calibri Light"/>
              </a:rPr>
              <a:t>enfants.</a:t>
            </a:r>
            <a:r>
              <a:rPr sz="1200" spc="45" dirty="0">
                <a:latin typeface="Calibri Light"/>
                <a:cs typeface="Calibri Light"/>
              </a:rPr>
              <a:t> </a:t>
            </a:r>
            <a:r>
              <a:rPr sz="1200" dirty="0">
                <a:latin typeface="Calibri Light"/>
                <a:cs typeface="Calibri Light"/>
              </a:rPr>
              <a:t>Et</a:t>
            </a:r>
            <a:r>
              <a:rPr sz="1200" spc="-19" dirty="0">
                <a:latin typeface="Calibri Light"/>
                <a:cs typeface="Calibri Light"/>
              </a:rPr>
              <a:t> </a:t>
            </a:r>
            <a:r>
              <a:rPr sz="1200" spc="-6" dirty="0">
                <a:latin typeface="Calibri Light"/>
                <a:cs typeface="Calibri Light"/>
              </a:rPr>
              <a:t>bien</a:t>
            </a:r>
            <a:r>
              <a:rPr sz="1200" spc="6" dirty="0">
                <a:latin typeface="Calibri Light"/>
                <a:cs typeface="Calibri Light"/>
              </a:rPr>
              <a:t> </a:t>
            </a:r>
            <a:r>
              <a:rPr sz="1200" spc="-13" dirty="0">
                <a:latin typeface="Calibri Light"/>
                <a:cs typeface="Calibri Light"/>
              </a:rPr>
              <a:t>sur</a:t>
            </a:r>
            <a:r>
              <a:rPr sz="1200" spc="13" dirty="0">
                <a:latin typeface="Calibri Light"/>
                <a:cs typeface="Calibri Light"/>
              </a:rPr>
              <a:t> </a:t>
            </a:r>
            <a:r>
              <a:rPr sz="1200" dirty="0">
                <a:latin typeface="Calibri Light"/>
                <a:cs typeface="Calibri Light"/>
              </a:rPr>
              <a:t>merci</a:t>
            </a:r>
            <a:r>
              <a:rPr sz="1200" spc="19" dirty="0">
                <a:latin typeface="Calibri Light"/>
                <a:cs typeface="Calibri Light"/>
              </a:rPr>
              <a:t> </a:t>
            </a:r>
            <a:r>
              <a:rPr sz="1200" dirty="0">
                <a:latin typeface="Calibri Light"/>
                <a:cs typeface="Calibri Light"/>
              </a:rPr>
              <a:t>à</a:t>
            </a:r>
            <a:r>
              <a:rPr sz="1200" spc="-6" dirty="0">
                <a:latin typeface="Calibri Light"/>
                <a:cs typeface="Calibri Light"/>
              </a:rPr>
              <a:t> </a:t>
            </a:r>
            <a:r>
              <a:rPr sz="1200" spc="-13" dirty="0">
                <a:latin typeface="Calibri Light"/>
                <a:cs typeface="Calibri Light"/>
              </a:rPr>
              <a:t>nos</a:t>
            </a:r>
            <a:r>
              <a:rPr sz="1200" spc="13" dirty="0">
                <a:latin typeface="Calibri Light"/>
                <a:cs typeface="Calibri Light"/>
              </a:rPr>
              <a:t> </a:t>
            </a:r>
            <a:r>
              <a:rPr sz="1200" spc="-6" dirty="0">
                <a:latin typeface="Calibri Light"/>
                <a:cs typeface="Calibri Light"/>
              </a:rPr>
              <a:t>partenaires</a:t>
            </a:r>
            <a:r>
              <a:rPr sz="1200" spc="39" dirty="0">
                <a:latin typeface="Calibri Light"/>
                <a:cs typeface="Calibri Light"/>
              </a:rPr>
              <a:t> </a:t>
            </a:r>
            <a:r>
              <a:rPr sz="1200" spc="-13" dirty="0">
                <a:latin typeface="Calibri Light"/>
                <a:cs typeface="Calibri Light"/>
              </a:rPr>
              <a:t>qui</a:t>
            </a:r>
            <a:r>
              <a:rPr sz="1200" dirty="0">
                <a:latin typeface="Calibri Light"/>
                <a:cs typeface="Calibri Light"/>
              </a:rPr>
              <a:t> </a:t>
            </a:r>
            <a:r>
              <a:rPr sz="1200" spc="-13" dirty="0">
                <a:latin typeface="Calibri Light"/>
                <a:cs typeface="Calibri Light"/>
              </a:rPr>
              <a:t>nous</a:t>
            </a:r>
            <a:r>
              <a:rPr sz="1200" spc="6" dirty="0">
                <a:latin typeface="Calibri Light"/>
                <a:cs typeface="Calibri Light"/>
              </a:rPr>
              <a:t> </a:t>
            </a:r>
            <a:r>
              <a:rPr sz="1200" spc="-6" dirty="0">
                <a:latin typeface="Calibri Light"/>
                <a:cs typeface="Calibri Light"/>
              </a:rPr>
              <a:t>permettent</a:t>
            </a:r>
            <a:r>
              <a:rPr sz="1200" spc="32" dirty="0">
                <a:latin typeface="Calibri Light"/>
                <a:cs typeface="Calibri Light"/>
              </a:rPr>
              <a:t> </a:t>
            </a:r>
            <a:r>
              <a:rPr sz="1200" spc="-6" dirty="0">
                <a:latin typeface="Calibri Light"/>
                <a:cs typeface="Calibri Light"/>
              </a:rPr>
              <a:t>de</a:t>
            </a:r>
            <a:r>
              <a:rPr sz="1200" spc="13" dirty="0">
                <a:latin typeface="Calibri Light"/>
                <a:cs typeface="Calibri Light"/>
              </a:rPr>
              <a:t> </a:t>
            </a:r>
            <a:r>
              <a:rPr sz="1200" spc="-6" dirty="0">
                <a:latin typeface="Calibri Light"/>
                <a:cs typeface="Calibri Light"/>
              </a:rPr>
              <a:t>mener</a:t>
            </a:r>
            <a:r>
              <a:rPr sz="1200" spc="13" dirty="0">
                <a:latin typeface="Calibri Light"/>
                <a:cs typeface="Calibri Light"/>
              </a:rPr>
              <a:t> </a:t>
            </a:r>
            <a:r>
              <a:rPr sz="1200" dirty="0">
                <a:latin typeface="Calibri Light"/>
                <a:cs typeface="Calibri Light"/>
              </a:rPr>
              <a:t>à</a:t>
            </a:r>
            <a:r>
              <a:rPr sz="1200" spc="19" dirty="0">
                <a:latin typeface="Calibri Light"/>
                <a:cs typeface="Calibri Light"/>
              </a:rPr>
              <a:t> </a:t>
            </a:r>
            <a:r>
              <a:rPr sz="1200" spc="-6" dirty="0">
                <a:latin typeface="Calibri Light"/>
                <a:cs typeface="Calibri Light"/>
              </a:rPr>
              <a:t>bien</a:t>
            </a:r>
            <a:r>
              <a:rPr sz="1200" spc="-13" dirty="0">
                <a:latin typeface="Calibri Light"/>
                <a:cs typeface="Calibri Light"/>
              </a:rPr>
              <a:t> </a:t>
            </a:r>
            <a:r>
              <a:rPr sz="1200" spc="-6" dirty="0">
                <a:latin typeface="Calibri Light"/>
                <a:cs typeface="Calibri Light"/>
              </a:rPr>
              <a:t>ce</a:t>
            </a:r>
            <a:r>
              <a:rPr sz="1200" spc="19" dirty="0">
                <a:latin typeface="Calibri Light"/>
                <a:cs typeface="Calibri Light"/>
              </a:rPr>
              <a:t> </a:t>
            </a:r>
            <a:r>
              <a:rPr sz="1200" spc="-6" dirty="0">
                <a:latin typeface="Calibri Light"/>
                <a:cs typeface="Calibri Light"/>
              </a:rPr>
              <a:t>projet.</a:t>
            </a:r>
            <a:endParaRPr sz="1200" dirty="0">
              <a:latin typeface="Calibri Light"/>
              <a:cs typeface="Calibri Light"/>
            </a:endParaRPr>
          </a:p>
        </p:txBody>
      </p:sp>
      <p:sp>
        <p:nvSpPr>
          <p:cNvPr id="4" name="object 4"/>
          <p:cNvSpPr/>
          <p:nvPr/>
        </p:nvSpPr>
        <p:spPr>
          <a:xfrm>
            <a:off x="2094956" y="6553200"/>
            <a:ext cx="4442188" cy="3048000"/>
          </a:xfrm>
          <a:custGeom>
            <a:avLst/>
            <a:gdLst/>
            <a:ahLst/>
            <a:cxnLst/>
            <a:rect l="l" t="t" r="r" b="b"/>
            <a:pathLst>
              <a:path w="3455035" h="1991995">
                <a:moveTo>
                  <a:pt x="0" y="331978"/>
                </a:moveTo>
                <a:lnTo>
                  <a:pt x="3598" y="282911"/>
                </a:lnTo>
                <a:lnTo>
                  <a:pt x="14051" y="236083"/>
                </a:lnTo>
                <a:lnTo>
                  <a:pt x="30845" y="192006"/>
                </a:lnTo>
                <a:lnTo>
                  <a:pt x="53467" y="151194"/>
                </a:lnTo>
                <a:lnTo>
                  <a:pt x="81402" y="114159"/>
                </a:lnTo>
                <a:lnTo>
                  <a:pt x="114138" y="81414"/>
                </a:lnTo>
                <a:lnTo>
                  <a:pt x="151161" y="53473"/>
                </a:lnTo>
                <a:lnTo>
                  <a:pt x="191957" y="30848"/>
                </a:lnTo>
                <a:lnTo>
                  <a:pt x="236013" y="14052"/>
                </a:lnTo>
                <a:lnTo>
                  <a:pt x="282815" y="3598"/>
                </a:lnTo>
                <a:lnTo>
                  <a:pt x="331850" y="0"/>
                </a:lnTo>
                <a:lnTo>
                  <a:pt x="3122929" y="0"/>
                </a:lnTo>
                <a:lnTo>
                  <a:pt x="3171965" y="3598"/>
                </a:lnTo>
                <a:lnTo>
                  <a:pt x="3218767" y="14052"/>
                </a:lnTo>
                <a:lnTo>
                  <a:pt x="3262823" y="30848"/>
                </a:lnTo>
                <a:lnTo>
                  <a:pt x="3303619" y="53473"/>
                </a:lnTo>
                <a:lnTo>
                  <a:pt x="3340642" y="81414"/>
                </a:lnTo>
                <a:lnTo>
                  <a:pt x="3373378" y="114159"/>
                </a:lnTo>
                <a:lnTo>
                  <a:pt x="3401313" y="151194"/>
                </a:lnTo>
                <a:lnTo>
                  <a:pt x="3423935" y="192006"/>
                </a:lnTo>
                <a:lnTo>
                  <a:pt x="3440729" y="236083"/>
                </a:lnTo>
                <a:lnTo>
                  <a:pt x="3451182" y="282911"/>
                </a:lnTo>
                <a:lnTo>
                  <a:pt x="3454780" y="331978"/>
                </a:lnTo>
                <a:lnTo>
                  <a:pt x="3454780" y="1659521"/>
                </a:lnTo>
                <a:lnTo>
                  <a:pt x="3451182" y="1708566"/>
                </a:lnTo>
                <a:lnTo>
                  <a:pt x="3440729" y="1755377"/>
                </a:lnTo>
                <a:lnTo>
                  <a:pt x="3423935" y="1799440"/>
                </a:lnTo>
                <a:lnTo>
                  <a:pt x="3401313" y="1840243"/>
                </a:lnTo>
                <a:lnTo>
                  <a:pt x="3373378" y="1877271"/>
                </a:lnTo>
                <a:lnTo>
                  <a:pt x="3340642" y="1910011"/>
                </a:lnTo>
                <a:lnTo>
                  <a:pt x="3303619" y="1937950"/>
                </a:lnTo>
                <a:lnTo>
                  <a:pt x="3262823" y="1960574"/>
                </a:lnTo>
                <a:lnTo>
                  <a:pt x="3218767" y="1977370"/>
                </a:lnTo>
                <a:lnTo>
                  <a:pt x="3171965" y="1987824"/>
                </a:lnTo>
                <a:lnTo>
                  <a:pt x="3122929" y="1991423"/>
                </a:lnTo>
                <a:lnTo>
                  <a:pt x="331850" y="1991423"/>
                </a:lnTo>
                <a:lnTo>
                  <a:pt x="282815" y="1987824"/>
                </a:lnTo>
                <a:lnTo>
                  <a:pt x="236013" y="1977370"/>
                </a:lnTo>
                <a:lnTo>
                  <a:pt x="191957" y="1960574"/>
                </a:lnTo>
                <a:lnTo>
                  <a:pt x="151161" y="1937950"/>
                </a:lnTo>
                <a:lnTo>
                  <a:pt x="114138" y="1910011"/>
                </a:lnTo>
                <a:lnTo>
                  <a:pt x="81402" y="1877271"/>
                </a:lnTo>
                <a:lnTo>
                  <a:pt x="53467" y="1840243"/>
                </a:lnTo>
                <a:lnTo>
                  <a:pt x="30845" y="1799440"/>
                </a:lnTo>
                <a:lnTo>
                  <a:pt x="14051" y="1755377"/>
                </a:lnTo>
                <a:lnTo>
                  <a:pt x="3598" y="1708566"/>
                </a:lnTo>
                <a:lnTo>
                  <a:pt x="0" y="1659521"/>
                </a:lnTo>
                <a:lnTo>
                  <a:pt x="0" y="331978"/>
                </a:lnTo>
                <a:close/>
              </a:path>
            </a:pathLst>
          </a:custGeom>
          <a:ln w="12699">
            <a:solidFill>
              <a:srgbClr val="6FAC46"/>
            </a:solidFill>
          </a:ln>
        </p:spPr>
        <p:txBody>
          <a:bodyPr wrap="square" lIns="0" tIns="0" rIns="0" bIns="0" rtlCol="0"/>
          <a:lstStyle/>
          <a:p>
            <a:endParaRPr/>
          </a:p>
        </p:txBody>
      </p:sp>
      <p:sp>
        <p:nvSpPr>
          <p:cNvPr id="5" name="object 5"/>
          <p:cNvSpPr txBox="1"/>
          <p:nvPr/>
        </p:nvSpPr>
        <p:spPr>
          <a:xfrm>
            <a:off x="533400" y="6324600"/>
            <a:ext cx="5788479" cy="3184202"/>
          </a:xfrm>
          <a:prstGeom prst="rect">
            <a:avLst/>
          </a:prstGeom>
        </p:spPr>
        <p:txBody>
          <a:bodyPr vert="horz" wrap="square" lIns="0" tIns="16507" rIns="0" bIns="0" rtlCol="0">
            <a:spAutoFit/>
          </a:bodyPr>
          <a:lstStyle/>
          <a:p>
            <a:pPr marL="16507">
              <a:spcBef>
                <a:spcPts val="130"/>
              </a:spcBef>
            </a:pPr>
            <a:r>
              <a:rPr sz="1200" b="1" spc="-6" dirty="0">
                <a:latin typeface="Comic Sans MS"/>
                <a:cs typeface="Comic Sans MS"/>
              </a:rPr>
              <a:t>Frédérique</a:t>
            </a:r>
            <a:r>
              <a:rPr sz="1200" b="1" spc="-58" dirty="0">
                <a:latin typeface="Comic Sans MS"/>
                <a:cs typeface="Comic Sans MS"/>
              </a:rPr>
              <a:t> </a:t>
            </a:r>
            <a:r>
              <a:rPr sz="1200" b="1" dirty="0">
                <a:latin typeface="Comic Sans MS"/>
                <a:cs typeface="Comic Sans MS"/>
              </a:rPr>
              <a:t>Lacroix</a:t>
            </a:r>
            <a:r>
              <a:rPr sz="1200" b="1" spc="-58" dirty="0">
                <a:latin typeface="Comic Sans MS"/>
                <a:cs typeface="Comic Sans MS"/>
              </a:rPr>
              <a:t> </a:t>
            </a:r>
            <a:r>
              <a:rPr sz="1200" b="1" spc="-6" dirty="0">
                <a:latin typeface="Comic Sans MS"/>
                <a:cs typeface="Comic Sans MS"/>
              </a:rPr>
              <a:t>DAMAS</a:t>
            </a:r>
            <a:endParaRPr sz="1200" dirty="0">
              <a:latin typeface="Comic Sans MS"/>
              <a:cs typeface="Comic Sans MS"/>
            </a:endParaRPr>
          </a:p>
          <a:p>
            <a:pPr>
              <a:spcBef>
                <a:spcPts val="65"/>
              </a:spcBef>
            </a:pPr>
            <a:endParaRPr sz="1300" dirty="0">
              <a:latin typeface="Comic Sans MS"/>
              <a:cs typeface="Comic Sans MS"/>
            </a:endParaRPr>
          </a:p>
          <a:p>
            <a:pPr marL="1831503" marR="6603" algn="just"/>
            <a:r>
              <a:rPr sz="1200" dirty="0">
                <a:latin typeface="Calibri"/>
                <a:cs typeface="Calibri"/>
              </a:rPr>
              <a:t>« </a:t>
            </a:r>
            <a:r>
              <a:rPr sz="1200" spc="-6" dirty="0">
                <a:latin typeface="Calibri"/>
                <a:cs typeface="Calibri"/>
              </a:rPr>
              <a:t>Il </a:t>
            </a:r>
            <a:r>
              <a:rPr sz="1200" dirty="0">
                <a:latin typeface="Calibri"/>
                <a:cs typeface="Calibri"/>
              </a:rPr>
              <a:t>y a </a:t>
            </a:r>
            <a:r>
              <a:rPr sz="1200" spc="-6" dirty="0">
                <a:latin typeface="Calibri"/>
                <a:cs typeface="Calibri"/>
              </a:rPr>
              <a:t>des artistes qui </a:t>
            </a:r>
            <a:r>
              <a:rPr sz="1200" dirty="0">
                <a:latin typeface="Calibri"/>
                <a:cs typeface="Calibri"/>
              </a:rPr>
              <a:t>dénoncent </a:t>
            </a:r>
            <a:r>
              <a:rPr sz="1200" spc="-6" dirty="0">
                <a:latin typeface="Calibri"/>
                <a:cs typeface="Calibri"/>
              </a:rPr>
              <a:t>la noirceur </a:t>
            </a:r>
            <a:r>
              <a:rPr sz="1200" spc="-13" dirty="0">
                <a:latin typeface="Calibri"/>
                <a:cs typeface="Calibri"/>
              </a:rPr>
              <a:t>du </a:t>
            </a:r>
            <a:r>
              <a:rPr sz="1200" spc="-6" dirty="0">
                <a:latin typeface="Calibri"/>
                <a:cs typeface="Calibri"/>
              </a:rPr>
              <a:t>monde, </a:t>
            </a:r>
            <a:r>
              <a:rPr sz="1200" dirty="0">
                <a:latin typeface="Calibri"/>
                <a:cs typeface="Calibri"/>
              </a:rPr>
              <a:t>j’ai pris </a:t>
            </a:r>
            <a:r>
              <a:rPr sz="1200" spc="-13" dirty="0">
                <a:latin typeface="Calibri"/>
                <a:cs typeface="Calibri"/>
              </a:rPr>
              <a:t>le </a:t>
            </a:r>
            <a:r>
              <a:rPr sz="1200" spc="-6" dirty="0">
                <a:latin typeface="Calibri"/>
                <a:cs typeface="Calibri"/>
              </a:rPr>
              <a:t> chemin</a:t>
            </a:r>
            <a:r>
              <a:rPr sz="1200" dirty="0">
                <a:latin typeface="Calibri"/>
                <a:cs typeface="Calibri"/>
              </a:rPr>
              <a:t> </a:t>
            </a:r>
            <a:r>
              <a:rPr sz="1200" spc="-6" dirty="0">
                <a:latin typeface="Calibri"/>
                <a:cs typeface="Calibri"/>
              </a:rPr>
              <a:t>contraire,</a:t>
            </a:r>
            <a:r>
              <a:rPr sz="1200" dirty="0">
                <a:latin typeface="Calibri"/>
                <a:cs typeface="Calibri"/>
              </a:rPr>
              <a:t> </a:t>
            </a:r>
            <a:r>
              <a:rPr sz="1200" spc="-6" dirty="0">
                <a:latin typeface="Calibri"/>
                <a:cs typeface="Calibri"/>
              </a:rPr>
              <a:t>celui</a:t>
            </a:r>
            <a:r>
              <a:rPr sz="1200" dirty="0">
                <a:latin typeface="Calibri"/>
                <a:cs typeface="Calibri"/>
              </a:rPr>
              <a:t> </a:t>
            </a:r>
            <a:r>
              <a:rPr sz="1200" spc="13" dirty="0">
                <a:latin typeface="Calibri"/>
                <a:cs typeface="Calibri"/>
              </a:rPr>
              <a:t>de</a:t>
            </a:r>
            <a:r>
              <a:rPr sz="1200" spc="19" dirty="0">
                <a:latin typeface="Calibri"/>
                <a:cs typeface="Calibri"/>
              </a:rPr>
              <a:t> </a:t>
            </a:r>
            <a:r>
              <a:rPr sz="1200" dirty="0">
                <a:latin typeface="Calibri"/>
                <a:cs typeface="Calibri"/>
              </a:rPr>
              <a:t>proposer</a:t>
            </a:r>
            <a:r>
              <a:rPr sz="1200" spc="6" dirty="0">
                <a:latin typeface="Calibri"/>
                <a:cs typeface="Calibri"/>
              </a:rPr>
              <a:t> </a:t>
            </a:r>
            <a:r>
              <a:rPr sz="1200" spc="-6" dirty="0">
                <a:latin typeface="Calibri"/>
                <a:cs typeface="Calibri"/>
              </a:rPr>
              <a:t>une</a:t>
            </a:r>
            <a:r>
              <a:rPr sz="1200" dirty="0">
                <a:latin typeface="Calibri"/>
                <a:cs typeface="Calibri"/>
              </a:rPr>
              <a:t> </a:t>
            </a:r>
            <a:r>
              <a:rPr sz="1200" spc="-6" dirty="0">
                <a:latin typeface="Calibri"/>
                <a:cs typeface="Calibri"/>
              </a:rPr>
              <a:t>vision</a:t>
            </a:r>
            <a:r>
              <a:rPr sz="1200" dirty="0">
                <a:latin typeface="Calibri"/>
                <a:cs typeface="Calibri"/>
              </a:rPr>
              <a:t> résolument </a:t>
            </a:r>
            <a:r>
              <a:rPr sz="1200" spc="6" dirty="0">
                <a:latin typeface="Calibri"/>
                <a:cs typeface="Calibri"/>
              </a:rPr>
              <a:t> </a:t>
            </a:r>
            <a:r>
              <a:rPr sz="1200" spc="-6" dirty="0">
                <a:latin typeface="Calibri"/>
                <a:cs typeface="Calibri"/>
              </a:rPr>
              <a:t>optimiste</a:t>
            </a:r>
            <a:r>
              <a:rPr sz="1200" dirty="0">
                <a:latin typeface="Calibri"/>
                <a:cs typeface="Calibri"/>
              </a:rPr>
              <a:t> de</a:t>
            </a:r>
            <a:r>
              <a:rPr sz="1200" spc="6" dirty="0">
                <a:latin typeface="Calibri"/>
                <a:cs typeface="Calibri"/>
              </a:rPr>
              <a:t> </a:t>
            </a:r>
            <a:r>
              <a:rPr sz="1200" dirty="0">
                <a:latin typeface="Calibri"/>
                <a:cs typeface="Calibri"/>
              </a:rPr>
              <a:t>l’humanité. </a:t>
            </a:r>
            <a:r>
              <a:rPr sz="1200" spc="6" dirty="0">
                <a:latin typeface="Calibri"/>
                <a:cs typeface="Calibri"/>
              </a:rPr>
              <a:t>Je </a:t>
            </a:r>
            <a:r>
              <a:rPr sz="1200" dirty="0">
                <a:latin typeface="Calibri"/>
                <a:cs typeface="Calibri"/>
              </a:rPr>
              <a:t>recherche</a:t>
            </a:r>
            <a:r>
              <a:rPr sz="1200" spc="6" dirty="0">
                <a:latin typeface="Calibri"/>
                <a:cs typeface="Calibri"/>
              </a:rPr>
              <a:t> </a:t>
            </a:r>
            <a:r>
              <a:rPr sz="1200" spc="-6" dirty="0">
                <a:latin typeface="Calibri"/>
                <a:cs typeface="Calibri"/>
              </a:rPr>
              <a:t>la</a:t>
            </a:r>
            <a:r>
              <a:rPr sz="1200" dirty="0">
                <a:latin typeface="Calibri"/>
                <a:cs typeface="Calibri"/>
              </a:rPr>
              <a:t> beauté </a:t>
            </a:r>
            <a:r>
              <a:rPr sz="1200" spc="-6" dirty="0">
                <a:latin typeface="Calibri"/>
                <a:cs typeface="Calibri"/>
              </a:rPr>
              <a:t>et</a:t>
            </a:r>
            <a:r>
              <a:rPr sz="1200" spc="247" dirty="0">
                <a:latin typeface="Calibri"/>
                <a:cs typeface="Calibri"/>
              </a:rPr>
              <a:t> </a:t>
            </a:r>
            <a:r>
              <a:rPr sz="1200" dirty="0">
                <a:latin typeface="Calibri"/>
                <a:cs typeface="Calibri"/>
              </a:rPr>
              <a:t>l’harmonie </a:t>
            </a:r>
            <a:r>
              <a:rPr sz="1200" spc="6" dirty="0">
                <a:latin typeface="Calibri"/>
                <a:cs typeface="Calibri"/>
              </a:rPr>
              <a:t> </a:t>
            </a:r>
            <a:r>
              <a:rPr sz="1200" spc="-6" dirty="0">
                <a:latin typeface="Calibri"/>
                <a:cs typeface="Calibri"/>
              </a:rPr>
              <a:t>dans</a:t>
            </a:r>
            <a:r>
              <a:rPr sz="1200" dirty="0">
                <a:latin typeface="Calibri"/>
                <a:cs typeface="Calibri"/>
              </a:rPr>
              <a:t> </a:t>
            </a:r>
            <a:r>
              <a:rPr sz="1200" spc="-6" dirty="0">
                <a:latin typeface="Calibri"/>
                <a:cs typeface="Calibri"/>
              </a:rPr>
              <a:t>chacune</a:t>
            </a:r>
            <a:r>
              <a:rPr sz="1200" dirty="0">
                <a:latin typeface="Calibri"/>
                <a:cs typeface="Calibri"/>
              </a:rPr>
              <a:t> </a:t>
            </a:r>
            <a:r>
              <a:rPr sz="1200" spc="-6" dirty="0">
                <a:latin typeface="Calibri"/>
                <a:cs typeface="Calibri"/>
              </a:rPr>
              <a:t>des</a:t>
            </a:r>
            <a:r>
              <a:rPr sz="1200" dirty="0">
                <a:latin typeface="Calibri"/>
                <a:cs typeface="Calibri"/>
              </a:rPr>
              <a:t> </a:t>
            </a:r>
            <a:r>
              <a:rPr sz="1200" spc="-6" dirty="0">
                <a:latin typeface="Calibri"/>
                <a:cs typeface="Calibri"/>
              </a:rPr>
              <a:t>lignes</a:t>
            </a:r>
            <a:r>
              <a:rPr sz="1200" dirty="0">
                <a:latin typeface="Calibri"/>
                <a:cs typeface="Calibri"/>
              </a:rPr>
              <a:t> </a:t>
            </a:r>
            <a:r>
              <a:rPr sz="1200" spc="-6" dirty="0">
                <a:latin typeface="Calibri"/>
                <a:cs typeface="Calibri"/>
              </a:rPr>
              <a:t>et</a:t>
            </a:r>
            <a:r>
              <a:rPr sz="1200" dirty="0">
                <a:latin typeface="Calibri"/>
                <a:cs typeface="Calibri"/>
              </a:rPr>
              <a:t> </a:t>
            </a:r>
            <a:r>
              <a:rPr sz="1200" spc="-6" dirty="0">
                <a:latin typeface="Calibri"/>
                <a:cs typeface="Calibri"/>
              </a:rPr>
              <a:t>des</a:t>
            </a:r>
            <a:r>
              <a:rPr sz="1200" dirty="0">
                <a:latin typeface="Calibri"/>
                <a:cs typeface="Calibri"/>
              </a:rPr>
              <a:t> </a:t>
            </a:r>
            <a:r>
              <a:rPr sz="1200" spc="-6" dirty="0">
                <a:latin typeface="Calibri"/>
                <a:cs typeface="Calibri"/>
              </a:rPr>
              <a:t>courbes</a:t>
            </a:r>
            <a:r>
              <a:rPr sz="1200" spc="247" dirty="0">
                <a:latin typeface="Calibri"/>
                <a:cs typeface="Calibri"/>
              </a:rPr>
              <a:t> </a:t>
            </a:r>
            <a:r>
              <a:rPr sz="1200" dirty="0">
                <a:latin typeface="Calibri"/>
                <a:cs typeface="Calibri"/>
              </a:rPr>
              <a:t>de </a:t>
            </a:r>
            <a:r>
              <a:rPr sz="1200" spc="-6" dirty="0">
                <a:latin typeface="Calibri"/>
                <a:cs typeface="Calibri"/>
              </a:rPr>
              <a:t>mes</a:t>
            </a:r>
            <a:r>
              <a:rPr sz="1200" spc="253" dirty="0">
                <a:latin typeface="Calibri"/>
                <a:cs typeface="Calibri"/>
              </a:rPr>
              <a:t> </a:t>
            </a:r>
            <a:r>
              <a:rPr sz="1200" spc="-6" dirty="0">
                <a:latin typeface="Calibri"/>
                <a:cs typeface="Calibri"/>
              </a:rPr>
              <a:t>sculptures</a:t>
            </a:r>
            <a:r>
              <a:rPr sz="1200" spc="253" dirty="0">
                <a:latin typeface="Calibri"/>
                <a:cs typeface="Calibri"/>
              </a:rPr>
              <a:t> </a:t>
            </a:r>
            <a:r>
              <a:rPr sz="1200" spc="-13" dirty="0">
                <a:latin typeface="Calibri"/>
                <a:cs typeface="Calibri"/>
              </a:rPr>
              <a:t>en </a:t>
            </a:r>
            <a:r>
              <a:rPr sz="1200" spc="-6" dirty="0">
                <a:latin typeface="Calibri"/>
                <a:cs typeface="Calibri"/>
              </a:rPr>
              <a:t> </a:t>
            </a:r>
            <a:r>
              <a:rPr sz="1200" dirty="0">
                <a:latin typeface="Calibri"/>
                <a:cs typeface="Calibri"/>
              </a:rPr>
              <a:t>terre ou </a:t>
            </a:r>
            <a:r>
              <a:rPr sz="1200" spc="-6" dirty="0">
                <a:latin typeface="Calibri"/>
                <a:cs typeface="Calibri"/>
              </a:rPr>
              <a:t>en bronze, dans chacun des mouvements et </a:t>
            </a:r>
            <a:r>
              <a:rPr sz="1200" dirty="0">
                <a:latin typeface="Calibri"/>
                <a:cs typeface="Calibri"/>
              </a:rPr>
              <a:t>surtout </a:t>
            </a:r>
            <a:r>
              <a:rPr sz="1200" spc="-13" dirty="0">
                <a:latin typeface="Calibri"/>
                <a:cs typeface="Calibri"/>
              </a:rPr>
              <a:t>dans </a:t>
            </a:r>
            <a:r>
              <a:rPr sz="1200" spc="-6" dirty="0">
                <a:latin typeface="Calibri"/>
                <a:cs typeface="Calibri"/>
              </a:rPr>
              <a:t> le</a:t>
            </a:r>
            <a:r>
              <a:rPr sz="1200" spc="-26" dirty="0">
                <a:latin typeface="Calibri"/>
                <a:cs typeface="Calibri"/>
              </a:rPr>
              <a:t> </a:t>
            </a:r>
            <a:r>
              <a:rPr sz="1200" dirty="0">
                <a:latin typeface="Calibri"/>
                <a:cs typeface="Calibri"/>
              </a:rPr>
              <a:t>message</a:t>
            </a:r>
            <a:r>
              <a:rPr sz="1200" spc="-19" dirty="0">
                <a:latin typeface="Calibri"/>
                <a:cs typeface="Calibri"/>
              </a:rPr>
              <a:t> </a:t>
            </a:r>
            <a:r>
              <a:rPr sz="1200" dirty="0">
                <a:latin typeface="Calibri"/>
                <a:cs typeface="Calibri"/>
              </a:rPr>
              <a:t>d’Amour que</a:t>
            </a:r>
            <a:r>
              <a:rPr sz="1200" spc="-13" dirty="0">
                <a:latin typeface="Calibri"/>
                <a:cs typeface="Calibri"/>
              </a:rPr>
              <a:t> </a:t>
            </a:r>
            <a:r>
              <a:rPr sz="1200" dirty="0">
                <a:latin typeface="Calibri"/>
                <a:cs typeface="Calibri"/>
              </a:rPr>
              <a:t>je</a:t>
            </a:r>
            <a:r>
              <a:rPr sz="1200" spc="-26" dirty="0">
                <a:latin typeface="Calibri"/>
                <a:cs typeface="Calibri"/>
              </a:rPr>
              <a:t> </a:t>
            </a:r>
            <a:r>
              <a:rPr sz="1200" dirty="0">
                <a:latin typeface="Calibri"/>
                <a:cs typeface="Calibri"/>
              </a:rPr>
              <a:t>voudrais</a:t>
            </a:r>
            <a:r>
              <a:rPr sz="1200" spc="-19" dirty="0">
                <a:latin typeface="Calibri"/>
                <a:cs typeface="Calibri"/>
              </a:rPr>
              <a:t> </a:t>
            </a:r>
            <a:r>
              <a:rPr sz="1200" spc="-6" dirty="0">
                <a:latin typeface="Calibri"/>
                <a:cs typeface="Calibri"/>
              </a:rPr>
              <a:t>qu'elles</a:t>
            </a:r>
            <a:r>
              <a:rPr sz="1200" spc="32" dirty="0">
                <a:latin typeface="Calibri"/>
                <a:cs typeface="Calibri"/>
              </a:rPr>
              <a:t> </a:t>
            </a:r>
            <a:r>
              <a:rPr sz="1200" dirty="0">
                <a:latin typeface="Calibri"/>
                <a:cs typeface="Calibri"/>
              </a:rPr>
              <a:t>transmettent.</a:t>
            </a:r>
          </a:p>
          <a:p>
            <a:pPr marL="1831503" marR="102346">
              <a:spcBef>
                <a:spcPts val="6"/>
              </a:spcBef>
            </a:pPr>
            <a:r>
              <a:rPr sz="1200" dirty="0">
                <a:latin typeface="Calibri"/>
                <a:cs typeface="Calibri"/>
              </a:rPr>
              <a:t>Si un jour j'ai </a:t>
            </a:r>
            <a:r>
              <a:rPr sz="1200" spc="-6" dirty="0">
                <a:latin typeface="Calibri"/>
                <a:cs typeface="Calibri"/>
              </a:rPr>
              <a:t>eu la </a:t>
            </a:r>
            <a:r>
              <a:rPr sz="1200" dirty="0">
                <a:latin typeface="Calibri"/>
                <a:cs typeface="Calibri"/>
              </a:rPr>
              <a:t>bonne </a:t>
            </a:r>
            <a:r>
              <a:rPr sz="1200" spc="-6" dirty="0">
                <a:latin typeface="Calibri"/>
                <a:cs typeface="Calibri"/>
              </a:rPr>
              <a:t>idée </a:t>
            </a:r>
            <a:r>
              <a:rPr sz="1200" dirty="0">
                <a:latin typeface="Calibri"/>
                <a:cs typeface="Calibri"/>
              </a:rPr>
              <a:t>de </a:t>
            </a:r>
            <a:r>
              <a:rPr sz="1200" spc="-6" dirty="0">
                <a:latin typeface="Calibri"/>
                <a:cs typeface="Calibri"/>
              </a:rPr>
              <a:t>devenir </a:t>
            </a:r>
            <a:r>
              <a:rPr sz="1200" dirty="0">
                <a:latin typeface="Calibri"/>
                <a:cs typeface="Calibri"/>
              </a:rPr>
              <a:t>artiste </a:t>
            </a:r>
            <a:r>
              <a:rPr sz="1200" spc="-6" dirty="0">
                <a:latin typeface="Calibri"/>
                <a:cs typeface="Calibri"/>
              </a:rPr>
              <a:t>professionnelle, </a:t>
            </a:r>
            <a:r>
              <a:rPr sz="1200" spc="-247" dirty="0">
                <a:latin typeface="Calibri"/>
                <a:cs typeface="Calibri"/>
              </a:rPr>
              <a:t> </a:t>
            </a:r>
            <a:r>
              <a:rPr sz="1200" spc="-6" dirty="0">
                <a:latin typeface="Calibri"/>
                <a:cs typeface="Calibri"/>
              </a:rPr>
              <a:t>c'est</a:t>
            </a:r>
            <a:r>
              <a:rPr sz="1200" spc="-39" dirty="0">
                <a:latin typeface="Calibri"/>
                <a:cs typeface="Calibri"/>
              </a:rPr>
              <a:t> </a:t>
            </a:r>
            <a:r>
              <a:rPr sz="1200" dirty="0">
                <a:latin typeface="Calibri"/>
                <a:cs typeface="Calibri"/>
              </a:rPr>
              <a:t>au</a:t>
            </a:r>
            <a:r>
              <a:rPr sz="1200" spc="-26" dirty="0">
                <a:latin typeface="Calibri"/>
                <a:cs typeface="Calibri"/>
              </a:rPr>
              <a:t> </a:t>
            </a:r>
            <a:r>
              <a:rPr sz="1200" dirty="0">
                <a:latin typeface="Calibri"/>
                <a:cs typeface="Calibri"/>
              </a:rPr>
              <a:t>départ</a:t>
            </a:r>
            <a:r>
              <a:rPr sz="1200" spc="-39" dirty="0">
                <a:latin typeface="Calibri"/>
                <a:cs typeface="Calibri"/>
              </a:rPr>
              <a:t> </a:t>
            </a:r>
            <a:r>
              <a:rPr sz="1200" dirty="0">
                <a:latin typeface="Calibri"/>
                <a:cs typeface="Calibri"/>
              </a:rPr>
              <a:t>pour</a:t>
            </a:r>
            <a:r>
              <a:rPr sz="1200" spc="-26" dirty="0">
                <a:latin typeface="Calibri"/>
                <a:cs typeface="Calibri"/>
              </a:rPr>
              <a:t> </a:t>
            </a:r>
            <a:r>
              <a:rPr sz="1200" spc="-6" dirty="0">
                <a:latin typeface="Calibri"/>
                <a:cs typeface="Calibri"/>
              </a:rPr>
              <a:t>avoir</a:t>
            </a:r>
            <a:r>
              <a:rPr sz="1200" spc="-26" dirty="0">
                <a:latin typeface="Calibri"/>
                <a:cs typeface="Calibri"/>
              </a:rPr>
              <a:t> </a:t>
            </a:r>
            <a:r>
              <a:rPr sz="1200" spc="-6" dirty="0">
                <a:latin typeface="Calibri"/>
                <a:cs typeface="Calibri"/>
              </a:rPr>
              <a:t>le</a:t>
            </a:r>
            <a:r>
              <a:rPr sz="1200" spc="32" dirty="0">
                <a:latin typeface="Calibri"/>
                <a:cs typeface="Calibri"/>
              </a:rPr>
              <a:t> </a:t>
            </a:r>
            <a:r>
              <a:rPr sz="1200" dirty="0">
                <a:latin typeface="Calibri"/>
                <a:cs typeface="Calibri"/>
              </a:rPr>
              <a:t>droit</a:t>
            </a:r>
            <a:r>
              <a:rPr sz="1200" spc="-39" dirty="0">
                <a:latin typeface="Calibri"/>
                <a:cs typeface="Calibri"/>
              </a:rPr>
              <a:t> </a:t>
            </a:r>
            <a:r>
              <a:rPr sz="1200" spc="-6" dirty="0">
                <a:latin typeface="Calibri"/>
                <a:cs typeface="Calibri"/>
              </a:rPr>
              <a:t>d'intervenir</a:t>
            </a:r>
            <a:r>
              <a:rPr sz="1200" spc="52" dirty="0">
                <a:latin typeface="Calibri"/>
                <a:cs typeface="Calibri"/>
              </a:rPr>
              <a:t> </a:t>
            </a:r>
            <a:r>
              <a:rPr sz="1200" spc="-6" dirty="0">
                <a:latin typeface="Calibri"/>
                <a:cs typeface="Calibri"/>
              </a:rPr>
              <a:t>en</a:t>
            </a:r>
            <a:r>
              <a:rPr sz="1200" dirty="0">
                <a:latin typeface="Calibri"/>
                <a:cs typeface="Calibri"/>
              </a:rPr>
              <a:t> </a:t>
            </a:r>
            <a:r>
              <a:rPr sz="1200" spc="-13" dirty="0">
                <a:latin typeface="Calibri"/>
                <a:cs typeface="Calibri"/>
              </a:rPr>
              <a:t>milieu</a:t>
            </a:r>
            <a:endParaRPr sz="1200" dirty="0">
              <a:latin typeface="Calibri"/>
              <a:cs typeface="Calibri"/>
            </a:endParaRPr>
          </a:p>
          <a:p>
            <a:pPr marL="1831503"/>
            <a:r>
              <a:rPr sz="1200" spc="-6" dirty="0">
                <a:latin typeface="Calibri"/>
                <a:cs typeface="Calibri"/>
              </a:rPr>
              <a:t>scolaire.</a:t>
            </a:r>
            <a:r>
              <a:rPr sz="1200" spc="760" dirty="0">
                <a:latin typeface="Calibri"/>
                <a:cs typeface="Calibri"/>
              </a:rPr>
              <a:t> </a:t>
            </a:r>
            <a:r>
              <a:rPr sz="1200" dirty="0">
                <a:latin typeface="Calibri"/>
                <a:cs typeface="Calibri"/>
              </a:rPr>
              <a:t>De</a:t>
            </a:r>
            <a:r>
              <a:rPr sz="1200" spc="-19" dirty="0">
                <a:latin typeface="Calibri"/>
                <a:cs typeface="Calibri"/>
              </a:rPr>
              <a:t> </a:t>
            </a:r>
            <a:r>
              <a:rPr sz="1200" spc="-6" dirty="0">
                <a:latin typeface="Calibri"/>
                <a:cs typeface="Calibri"/>
              </a:rPr>
              <a:t>la</a:t>
            </a:r>
            <a:r>
              <a:rPr sz="1200" spc="6" dirty="0">
                <a:latin typeface="Calibri"/>
                <a:cs typeface="Calibri"/>
              </a:rPr>
              <a:t> </a:t>
            </a:r>
            <a:r>
              <a:rPr sz="1200" spc="-6" dirty="0">
                <a:latin typeface="Calibri"/>
                <a:cs typeface="Calibri"/>
              </a:rPr>
              <a:t>maternelle</a:t>
            </a:r>
            <a:r>
              <a:rPr sz="1200" spc="13" dirty="0">
                <a:latin typeface="Calibri"/>
                <a:cs typeface="Calibri"/>
              </a:rPr>
              <a:t> </a:t>
            </a:r>
            <a:r>
              <a:rPr sz="1200" dirty="0">
                <a:latin typeface="Calibri"/>
                <a:cs typeface="Calibri"/>
              </a:rPr>
              <a:t>au</a:t>
            </a:r>
            <a:r>
              <a:rPr sz="1200" spc="-19" dirty="0">
                <a:latin typeface="Calibri"/>
                <a:cs typeface="Calibri"/>
              </a:rPr>
              <a:t> </a:t>
            </a:r>
            <a:r>
              <a:rPr sz="1200" spc="-13" dirty="0">
                <a:latin typeface="Calibri"/>
                <a:cs typeface="Calibri"/>
              </a:rPr>
              <a:t>collège,</a:t>
            </a:r>
            <a:r>
              <a:rPr sz="1200" spc="71" dirty="0">
                <a:latin typeface="Calibri"/>
                <a:cs typeface="Calibri"/>
              </a:rPr>
              <a:t> </a:t>
            </a:r>
            <a:r>
              <a:rPr sz="1200" spc="-6" dirty="0">
                <a:latin typeface="Calibri"/>
                <a:cs typeface="Calibri"/>
              </a:rPr>
              <a:t>l'enfant</a:t>
            </a:r>
            <a:r>
              <a:rPr sz="1200" spc="-39" dirty="0">
                <a:latin typeface="Calibri"/>
                <a:cs typeface="Calibri"/>
              </a:rPr>
              <a:t> </a:t>
            </a:r>
            <a:r>
              <a:rPr sz="1200" dirty="0">
                <a:latin typeface="Calibri"/>
                <a:cs typeface="Calibri"/>
              </a:rPr>
              <a:t>me</a:t>
            </a:r>
            <a:r>
              <a:rPr sz="1200" spc="13" dirty="0">
                <a:latin typeface="Calibri"/>
                <a:cs typeface="Calibri"/>
              </a:rPr>
              <a:t> </a:t>
            </a:r>
            <a:r>
              <a:rPr sz="1200" dirty="0">
                <a:latin typeface="Calibri"/>
                <a:cs typeface="Calibri"/>
              </a:rPr>
              <a:t>fascine</a:t>
            </a:r>
            <a:r>
              <a:rPr sz="1200" spc="-39" dirty="0">
                <a:latin typeface="Calibri"/>
                <a:cs typeface="Calibri"/>
              </a:rPr>
              <a:t> </a:t>
            </a:r>
            <a:r>
              <a:rPr sz="1200" dirty="0">
                <a:latin typeface="Calibri"/>
                <a:cs typeface="Calibri"/>
              </a:rPr>
              <a:t>par</a:t>
            </a:r>
            <a:r>
              <a:rPr sz="1200" spc="-26" dirty="0">
                <a:latin typeface="Calibri"/>
                <a:cs typeface="Calibri"/>
              </a:rPr>
              <a:t> </a:t>
            </a:r>
            <a:r>
              <a:rPr sz="1200" dirty="0">
                <a:latin typeface="Calibri"/>
                <a:cs typeface="Calibri"/>
              </a:rPr>
              <a:t>sa</a:t>
            </a:r>
          </a:p>
          <a:p>
            <a:pPr marL="1831503"/>
            <a:r>
              <a:rPr sz="1200" dirty="0">
                <a:latin typeface="Calibri"/>
                <a:cs typeface="Calibri"/>
              </a:rPr>
              <a:t>capacité</a:t>
            </a:r>
            <a:r>
              <a:rPr sz="1200" spc="-78" dirty="0">
                <a:latin typeface="Calibri"/>
                <a:cs typeface="Calibri"/>
              </a:rPr>
              <a:t> </a:t>
            </a:r>
            <a:r>
              <a:rPr sz="1200" dirty="0">
                <a:latin typeface="Calibri"/>
                <a:cs typeface="Calibri"/>
              </a:rPr>
              <a:t>à</a:t>
            </a:r>
            <a:r>
              <a:rPr sz="1200" spc="-19" dirty="0">
                <a:latin typeface="Calibri"/>
                <a:cs typeface="Calibri"/>
              </a:rPr>
              <a:t> </a:t>
            </a:r>
            <a:r>
              <a:rPr sz="1200" dirty="0">
                <a:latin typeface="Calibri"/>
                <a:cs typeface="Calibri"/>
              </a:rPr>
              <a:t>ne</a:t>
            </a:r>
            <a:r>
              <a:rPr sz="1200" spc="-13" dirty="0">
                <a:latin typeface="Calibri"/>
                <a:cs typeface="Calibri"/>
              </a:rPr>
              <a:t> </a:t>
            </a:r>
            <a:r>
              <a:rPr sz="1200" dirty="0">
                <a:latin typeface="Calibri"/>
                <a:cs typeface="Calibri"/>
              </a:rPr>
              <a:t>pas</a:t>
            </a:r>
            <a:r>
              <a:rPr sz="1200" spc="-19" dirty="0">
                <a:latin typeface="Calibri"/>
                <a:cs typeface="Calibri"/>
              </a:rPr>
              <a:t> </a:t>
            </a:r>
            <a:r>
              <a:rPr sz="1200" dirty="0">
                <a:latin typeface="Calibri"/>
                <a:cs typeface="Calibri"/>
              </a:rPr>
              <a:t>se</a:t>
            </a:r>
            <a:r>
              <a:rPr sz="1200" spc="-13" dirty="0">
                <a:latin typeface="Calibri"/>
                <a:cs typeface="Calibri"/>
              </a:rPr>
              <a:t> </a:t>
            </a:r>
            <a:r>
              <a:rPr sz="1200" spc="-6" dirty="0">
                <a:latin typeface="Calibri"/>
                <a:cs typeface="Calibri"/>
              </a:rPr>
              <a:t>mettre</a:t>
            </a:r>
            <a:r>
              <a:rPr sz="1200" spc="13" dirty="0">
                <a:latin typeface="Calibri"/>
                <a:cs typeface="Calibri"/>
              </a:rPr>
              <a:t> </a:t>
            </a:r>
            <a:r>
              <a:rPr sz="1200" dirty="0">
                <a:latin typeface="Calibri"/>
                <a:cs typeface="Calibri"/>
              </a:rPr>
              <a:t>de</a:t>
            </a:r>
            <a:r>
              <a:rPr sz="1200" spc="-13" dirty="0">
                <a:latin typeface="Calibri"/>
                <a:cs typeface="Calibri"/>
              </a:rPr>
              <a:t> </a:t>
            </a:r>
            <a:r>
              <a:rPr sz="1200" spc="-6" dirty="0">
                <a:latin typeface="Calibri"/>
                <a:cs typeface="Calibri"/>
              </a:rPr>
              <a:t>barrière</a:t>
            </a:r>
            <a:r>
              <a:rPr sz="1200" spc="-13" dirty="0">
                <a:latin typeface="Calibri"/>
                <a:cs typeface="Calibri"/>
              </a:rPr>
              <a:t> </a:t>
            </a:r>
            <a:r>
              <a:rPr sz="1200" spc="6" dirty="0">
                <a:latin typeface="Calibri"/>
                <a:cs typeface="Calibri"/>
              </a:rPr>
              <a:t>dans</a:t>
            </a:r>
            <a:r>
              <a:rPr sz="1200" spc="-52" dirty="0">
                <a:latin typeface="Calibri"/>
                <a:cs typeface="Calibri"/>
              </a:rPr>
              <a:t> </a:t>
            </a:r>
            <a:r>
              <a:rPr sz="1200" spc="-6" dirty="0">
                <a:latin typeface="Calibri"/>
                <a:cs typeface="Calibri"/>
              </a:rPr>
              <a:t>la</a:t>
            </a:r>
            <a:r>
              <a:rPr sz="1200" spc="6" dirty="0">
                <a:latin typeface="Calibri"/>
                <a:cs typeface="Calibri"/>
              </a:rPr>
              <a:t> </a:t>
            </a:r>
            <a:r>
              <a:rPr sz="1200" spc="-6" dirty="0">
                <a:latin typeface="Calibri"/>
                <a:cs typeface="Calibri"/>
              </a:rPr>
              <a:t>création.</a:t>
            </a:r>
            <a:endParaRPr sz="1200" dirty="0">
              <a:latin typeface="Calibri"/>
              <a:cs typeface="Calibri"/>
            </a:endParaRPr>
          </a:p>
          <a:p>
            <a:pPr marL="1831503" marR="207994" algn="just"/>
            <a:r>
              <a:rPr sz="1200" spc="-6" dirty="0">
                <a:latin typeface="Calibri"/>
                <a:cs typeface="Calibri"/>
              </a:rPr>
              <a:t>Chez </a:t>
            </a:r>
            <a:r>
              <a:rPr sz="1200" spc="-13" dirty="0">
                <a:latin typeface="Calibri"/>
                <a:cs typeface="Calibri"/>
              </a:rPr>
              <a:t>les </a:t>
            </a:r>
            <a:r>
              <a:rPr sz="1200" dirty="0">
                <a:latin typeface="Calibri"/>
                <a:cs typeface="Calibri"/>
              </a:rPr>
              <a:t>plus </a:t>
            </a:r>
            <a:r>
              <a:rPr sz="1200" spc="-6" dirty="0">
                <a:latin typeface="Calibri"/>
                <a:cs typeface="Calibri"/>
              </a:rPr>
              <a:t>jeunes, la </a:t>
            </a:r>
            <a:r>
              <a:rPr sz="1200" dirty="0">
                <a:latin typeface="Calibri"/>
                <a:cs typeface="Calibri"/>
              </a:rPr>
              <a:t>spontanéité </a:t>
            </a:r>
            <a:r>
              <a:rPr sz="1200" spc="-13" dirty="0">
                <a:latin typeface="Calibri"/>
                <a:cs typeface="Calibri"/>
              </a:rPr>
              <a:t>les </a:t>
            </a:r>
            <a:r>
              <a:rPr sz="1200" spc="-6" dirty="0">
                <a:latin typeface="Calibri"/>
                <a:cs typeface="Calibri"/>
              </a:rPr>
              <a:t>fait plonger rapidement </a:t>
            </a:r>
            <a:r>
              <a:rPr sz="1200" spc="-247" dirty="0">
                <a:latin typeface="Calibri"/>
                <a:cs typeface="Calibri"/>
              </a:rPr>
              <a:t> </a:t>
            </a:r>
            <a:r>
              <a:rPr sz="1200" dirty="0">
                <a:latin typeface="Calibri"/>
                <a:cs typeface="Calibri"/>
              </a:rPr>
              <a:t>dans </a:t>
            </a:r>
            <a:r>
              <a:rPr sz="1200" spc="-6" dirty="0">
                <a:latin typeface="Calibri"/>
                <a:cs typeface="Calibri"/>
              </a:rPr>
              <a:t>l'imaginaire. Chez</a:t>
            </a:r>
            <a:r>
              <a:rPr sz="1200" dirty="0">
                <a:latin typeface="Calibri"/>
                <a:cs typeface="Calibri"/>
              </a:rPr>
              <a:t> </a:t>
            </a:r>
            <a:r>
              <a:rPr sz="1200" spc="-13" dirty="0">
                <a:latin typeface="Calibri"/>
                <a:cs typeface="Calibri"/>
              </a:rPr>
              <a:t>les </a:t>
            </a:r>
            <a:r>
              <a:rPr sz="1200" dirty="0">
                <a:latin typeface="Calibri"/>
                <a:cs typeface="Calibri"/>
              </a:rPr>
              <a:t>plus grands, </a:t>
            </a:r>
            <a:r>
              <a:rPr sz="1200" spc="-6" dirty="0">
                <a:latin typeface="Calibri"/>
                <a:cs typeface="Calibri"/>
              </a:rPr>
              <a:t>la valorisation </a:t>
            </a:r>
            <a:r>
              <a:rPr sz="1200" dirty="0">
                <a:latin typeface="Calibri"/>
                <a:cs typeface="Calibri"/>
              </a:rPr>
              <a:t>par l'art </a:t>
            </a:r>
            <a:r>
              <a:rPr sz="1200" spc="6" dirty="0">
                <a:latin typeface="Calibri"/>
                <a:cs typeface="Calibri"/>
              </a:rPr>
              <a:t> r</a:t>
            </a:r>
            <a:r>
              <a:rPr sz="1200" spc="-13" dirty="0">
                <a:latin typeface="Calibri"/>
                <a:cs typeface="Calibri"/>
              </a:rPr>
              <a:t>e</a:t>
            </a:r>
            <a:r>
              <a:rPr sz="1200" spc="6" dirty="0">
                <a:latin typeface="Calibri"/>
                <a:cs typeface="Calibri"/>
              </a:rPr>
              <a:t>n</a:t>
            </a:r>
            <a:r>
              <a:rPr sz="1200" dirty="0">
                <a:latin typeface="Calibri"/>
                <a:cs typeface="Calibri"/>
              </a:rPr>
              <a:t>fo</a:t>
            </a:r>
            <a:r>
              <a:rPr sz="1200" spc="6" dirty="0">
                <a:latin typeface="Calibri"/>
                <a:cs typeface="Calibri"/>
              </a:rPr>
              <a:t>r</a:t>
            </a:r>
            <a:r>
              <a:rPr sz="1200" dirty="0">
                <a:latin typeface="Calibri"/>
                <a:cs typeface="Calibri"/>
              </a:rPr>
              <a:t>ce</a:t>
            </a:r>
            <a:r>
              <a:rPr sz="1200" spc="-71" dirty="0">
                <a:latin typeface="Calibri"/>
                <a:cs typeface="Calibri"/>
              </a:rPr>
              <a:t> </a:t>
            </a:r>
            <a:r>
              <a:rPr sz="1200" spc="-13" dirty="0">
                <a:latin typeface="Calibri"/>
                <a:cs typeface="Calibri"/>
              </a:rPr>
              <a:t>l</a:t>
            </a:r>
            <a:r>
              <a:rPr sz="1200" dirty="0">
                <a:latin typeface="Calibri"/>
                <a:cs typeface="Calibri"/>
              </a:rPr>
              <a:t>a co</a:t>
            </a:r>
            <a:r>
              <a:rPr sz="1200" spc="6" dirty="0">
                <a:latin typeface="Calibri"/>
                <a:cs typeface="Calibri"/>
              </a:rPr>
              <a:t>n</a:t>
            </a:r>
            <a:r>
              <a:rPr sz="1200" dirty="0">
                <a:latin typeface="Calibri"/>
                <a:cs typeface="Calibri"/>
              </a:rPr>
              <a:t>f</a:t>
            </a:r>
            <a:r>
              <a:rPr sz="1200" spc="-13" dirty="0">
                <a:latin typeface="Calibri"/>
                <a:cs typeface="Calibri"/>
              </a:rPr>
              <a:t>i</a:t>
            </a:r>
            <a:r>
              <a:rPr sz="1200" spc="6" dirty="0">
                <a:latin typeface="Calibri"/>
                <a:cs typeface="Calibri"/>
              </a:rPr>
              <a:t>an</a:t>
            </a:r>
            <a:r>
              <a:rPr sz="1200" dirty="0">
                <a:latin typeface="Calibri"/>
                <a:cs typeface="Calibri"/>
              </a:rPr>
              <a:t>ce</a:t>
            </a:r>
            <a:r>
              <a:rPr sz="1200" spc="-45" dirty="0">
                <a:latin typeface="Calibri"/>
                <a:cs typeface="Calibri"/>
              </a:rPr>
              <a:t> </a:t>
            </a:r>
            <a:r>
              <a:rPr sz="1200" spc="6" dirty="0">
                <a:latin typeface="Calibri"/>
                <a:cs typeface="Calibri"/>
              </a:rPr>
              <a:t>qu</a:t>
            </a:r>
            <a:r>
              <a:rPr sz="1200" dirty="0">
                <a:latin typeface="Calibri"/>
                <a:cs typeface="Calibri"/>
              </a:rPr>
              <a:t>i</a:t>
            </a:r>
            <a:r>
              <a:rPr sz="1200" spc="-19" dirty="0">
                <a:latin typeface="Calibri"/>
                <a:cs typeface="Calibri"/>
              </a:rPr>
              <a:t> </a:t>
            </a:r>
            <a:r>
              <a:rPr sz="1200" spc="-13" dirty="0">
                <a:latin typeface="Calibri"/>
                <a:cs typeface="Calibri"/>
              </a:rPr>
              <a:t>le</a:t>
            </a:r>
            <a:r>
              <a:rPr sz="1200" spc="6" dirty="0">
                <a:latin typeface="Calibri"/>
                <a:cs typeface="Calibri"/>
              </a:rPr>
              <a:t>u</a:t>
            </a:r>
            <a:r>
              <a:rPr sz="1200" dirty="0">
                <a:latin typeface="Calibri"/>
                <a:cs typeface="Calibri"/>
              </a:rPr>
              <a:t>r</a:t>
            </a:r>
            <a:r>
              <a:rPr sz="1200" spc="26" dirty="0">
                <a:latin typeface="Calibri"/>
                <a:cs typeface="Calibri"/>
              </a:rPr>
              <a:t> </a:t>
            </a:r>
            <a:r>
              <a:rPr sz="1200" dirty="0">
                <a:latin typeface="Calibri"/>
                <a:cs typeface="Calibri"/>
              </a:rPr>
              <a:t>m</a:t>
            </a:r>
            <a:r>
              <a:rPr sz="1200" spc="6" dirty="0">
                <a:latin typeface="Calibri"/>
                <a:cs typeface="Calibri"/>
              </a:rPr>
              <a:t>anqu</a:t>
            </a:r>
            <a:r>
              <a:rPr sz="1200" dirty="0">
                <a:latin typeface="Calibri"/>
                <a:cs typeface="Calibri"/>
              </a:rPr>
              <a:t>e</a:t>
            </a:r>
            <a:r>
              <a:rPr sz="1200" spc="-45" dirty="0">
                <a:latin typeface="Calibri"/>
                <a:cs typeface="Calibri"/>
              </a:rPr>
              <a:t> </a:t>
            </a:r>
            <a:r>
              <a:rPr sz="1200" spc="6" dirty="0">
                <a:latin typeface="Calibri"/>
                <a:cs typeface="Calibri"/>
              </a:rPr>
              <a:t>par</a:t>
            </a:r>
            <a:r>
              <a:rPr sz="1200" dirty="0">
                <a:latin typeface="Calibri"/>
                <a:cs typeface="Calibri"/>
              </a:rPr>
              <a:t>fo</a:t>
            </a:r>
            <a:r>
              <a:rPr sz="1200" spc="-13" dirty="0">
                <a:latin typeface="Calibri"/>
                <a:cs typeface="Calibri"/>
              </a:rPr>
              <a:t>i</a:t>
            </a:r>
            <a:r>
              <a:rPr sz="1200" spc="6" dirty="0">
                <a:latin typeface="Calibri"/>
                <a:cs typeface="Calibri"/>
              </a:rPr>
              <a:t>s</a:t>
            </a:r>
            <a:r>
              <a:rPr sz="1200" dirty="0">
                <a:latin typeface="Calibri"/>
                <a:cs typeface="Calibri"/>
              </a:rPr>
              <a:t>.</a:t>
            </a:r>
            <a:r>
              <a:rPr sz="1200" spc="-26" dirty="0">
                <a:latin typeface="Calibri"/>
                <a:cs typeface="Calibri"/>
              </a:rPr>
              <a:t> </a:t>
            </a:r>
            <a:r>
              <a:rPr sz="1200" dirty="0">
                <a:latin typeface="Calibri"/>
                <a:cs typeface="Calibri"/>
              </a:rPr>
              <a:t>»</a:t>
            </a:r>
          </a:p>
        </p:txBody>
      </p:sp>
      <p:pic>
        <p:nvPicPr>
          <p:cNvPr id="7" name="object 7"/>
          <p:cNvPicPr/>
          <p:nvPr/>
        </p:nvPicPr>
        <p:blipFill>
          <a:blip r:embed="rId2" cstate="print"/>
          <a:stretch>
            <a:fillRect/>
          </a:stretch>
        </p:blipFill>
        <p:spPr>
          <a:xfrm>
            <a:off x="330784" y="7224842"/>
            <a:ext cx="1453046" cy="1533741"/>
          </a:xfrm>
          <a:prstGeom prst="rect">
            <a:avLst/>
          </a:prstGeom>
        </p:spPr>
      </p:pic>
      <p:sp>
        <p:nvSpPr>
          <p:cNvPr id="8" name="Rectangle à coins arrondis 7"/>
          <p:cNvSpPr/>
          <p:nvPr/>
        </p:nvSpPr>
        <p:spPr>
          <a:xfrm>
            <a:off x="3505200" y="5759450"/>
            <a:ext cx="2209800" cy="4572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FR" sz="2400" b="1" spc="-6" dirty="0" smtClean="0">
              <a:solidFill>
                <a:srgbClr val="00A300"/>
              </a:solidFill>
              <a:cs typeface="Calibri"/>
            </a:endParaRPr>
          </a:p>
          <a:p>
            <a:pPr algn="ctr"/>
            <a:r>
              <a:rPr lang="fr-FR" sz="2400" b="1" spc="-6" dirty="0" smtClean="0">
                <a:solidFill>
                  <a:srgbClr val="00A300"/>
                </a:solidFill>
                <a:cs typeface="Calibri"/>
              </a:rPr>
              <a:t>Une</a:t>
            </a:r>
            <a:r>
              <a:rPr lang="fr-FR" sz="2400" b="1" spc="-26" dirty="0" smtClean="0">
                <a:solidFill>
                  <a:srgbClr val="00A300"/>
                </a:solidFill>
                <a:cs typeface="Calibri"/>
              </a:rPr>
              <a:t> </a:t>
            </a:r>
            <a:r>
              <a:rPr lang="fr-FR" sz="2400" b="1" spc="-13" dirty="0" smtClean="0">
                <a:solidFill>
                  <a:srgbClr val="00A300"/>
                </a:solidFill>
                <a:cs typeface="Calibri"/>
              </a:rPr>
              <a:t>artiste</a:t>
            </a:r>
            <a:endParaRPr lang="fr-FR" sz="2400" dirty="0" smtClean="0">
              <a:cs typeface="Calibri"/>
            </a:endParaRPr>
          </a:p>
          <a:p>
            <a:pPr algn="ctr"/>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209550" y="2206625"/>
            <a:ext cx="6648450" cy="7562850"/>
          </a:xfrm>
          <a:prstGeom prst="rect">
            <a:avLst/>
          </a:prstGeom>
          <a:noFill/>
          <a:ln w="9525">
            <a:noFill/>
            <a:miter lim="800000"/>
            <a:headEnd/>
            <a:tailEnd/>
          </a:ln>
        </p:spPr>
      </p:pic>
      <p:pic>
        <p:nvPicPr>
          <p:cNvPr id="2" name="Image 1"/>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0" y="0"/>
            <a:ext cx="914400" cy="917855"/>
          </a:xfrm>
          <a:prstGeom prst="rect">
            <a:avLst/>
          </a:prstGeom>
        </p:spPr>
      </p:pic>
      <p:pic>
        <p:nvPicPr>
          <p:cNvPr id="3" name="Image 2"/>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990600" y="0"/>
            <a:ext cx="5638800" cy="914400"/>
          </a:xfrm>
          <a:prstGeom prst="rect">
            <a:avLst/>
          </a:prstGeom>
          <a:noFill/>
        </p:spPr>
      </p:pic>
      <p:sp>
        <p:nvSpPr>
          <p:cNvPr id="33794" name="Forme automatique 2"/>
          <p:cNvSpPr>
            <a:spLocks noChangeArrowheads="1"/>
          </p:cNvSpPr>
          <p:nvPr/>
        </p:nvSpPr>
        <p:spPr bwMode="auto">
          <a:xfrm>
            <a:off x="1066800" y="1524000"/>
            <a:ext cx="4876800" cy="533399"/>
          </a:xfrm>
          <a:prstGeom prst="roundRect">
            <a:avLst>
              <a:gd name="adj" fmla="val 13032"/>
            </a:avLst>
          </a:prstGeom>
          <a:solidFill>
            <a:srgbClr val="FFFFFF"/>
          </a:solidFill>
          <a:ln w="19050">
            <a:solidFill>
              <a:srgbClr val="ED7D31"/>
            </a:solidFill>
            <a:miter lim="800000"/>
            <a:headEnd/>
            <a:tailEnd/>
          </a:ln>
        </p:spPr>
        <p:txBody>
          <a:bodyPr vert="horz" wrap="square" lIns="91440" tIns="45720" rIns="91440" bIns="45720" numCol="1" anchor="ctr" anchorCtr="0" compatLnSpc="1">
            <a:prstTxWarp prst="textNoShape">
              <a:avLst/>
            </a:prstTxWarp>
          </a:bodyPr>
          <a:lstStyle/>
          <a:p>
            <a:pPr algn="ctr"/>
            <a:r>
              <a:rPr lang="fr-FR" sz="2000" dirty="0" smtClean="0"/>
              <a:t>Les poissons de la chartreuse </a:t>
            </a:r>
            <a:endParaRPr lang="fr-FR" sz="2000" dirty="0"/>
          </a:p>
        </p:txBody>
      </p:sp>
      <p:sp>
        <p:nvSpPr>
          <p:cNvPr id="33795" name="Rectangle 3"/>
          <p:cNvSpPr>
            <a:spLocks noChangeArrowheads="1"/>
          </p:cNvSpPr>
          <p:nvPr/>
        </p:nvSpPr>
        <p:spPr bwMode="auto">
          <a:xfrm>
            <a:off x="1143000" y="990600"/>
            <a:ext cx="4648200" cy="457200"/>
          </a:xfrm>
          <a:prstGeom prst="rect">
            <a:avLst/>
          </a:prstGeom>
          <a:solidFill>
            <a:srgbClr val="FFFFFF"/>
          </a:solidFill>
          <a:ln w="9525">
            <a:noFill/>
            <a:miter lim="800000"/>
            <a:headEnd/>
            <a:tailEnd/>
          </a:ln>
        </p:spPr>
        <p:txBody>
          <a:bodyPr vert="horz" wrap="square" lIns="91440" tIns="45720" rIns="91440" bIns="45720" numCol="1" anchor="ctr" anchorCtr="0" compatLnSpc="1">
            <a:prstTxWarp prst="textNoShape">
              <a:avLst/>
            </a:prstTxWarp>
          </a:bodyPr>
          <a:lstStyle/>
          <a:p>
            <a:pPr>
              <a:lnSpc>
                <a:spcPct val="107000"/>
              </a:lnSpc>
              <a:spcAft>
                <a:spcPts val="800"/>
              </a:spcAft>
            </a:pPr>
            <a:r>
              <a:rPr lang="fr-FR" sz="14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Ecole</a:t>
            </a:r>
            <a:r>
              <a:rPr lang="fr-FR" sz="1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 </a:t>
            </a:r>
            <a:r>
              <a:rPr lang="fr-FR" sz="1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maternelle des Ancizes           </a:t>
            </a:r>
            <a:r>
              <a:rPr lang="fr-FR" sz="1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Classe de </a:t>
            </a:r>
            <a:r>
              <a:rPr lang="fr-FR" sz="1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rPr>
              <a:t>TPS PS GS</a:t>
            </a:r>
            <a:endParaRPr lang="fr-FR" sz="1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Calibri"/>
              <a:cs typeface="Times New Roman"/>
            </a:endParaRPr>
          </a:p>
        </p:txBody>
      </p:sp>
      <p:sp>
        <p:nvSpPr>
          <p:cNvPr id="33796" name="AutoShape 4"/>
          <p:cNvSpPr>
            <a:spLocks noChangeArrowheads="1"/>
          </p:cNvSpPr>
          <p:nvPr/>
        </p:nvSpPr>
        <p:spPr bwMode="auto">
          <a:xfrm>
            <a:off x="1447800" y="3352800"/>
            <a:ext cx="4114800" cy="5029200"/>
          </a:xfrm>
          <a:prstGeom prst="roundRect">
            <a:avLst>
              <a:gd name="adj" fmla="val 16667"/>
            </a:avLst>
          </a:prstGeom>
          <a:solidFill>
            <a:srgbClr val="FFFFFF"/>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sz="1600" dirty="0" smtClean="0"/>
          </a:p>
          <a:p>
            <a:pPr algn="just"/>
            <a:r>
              <a:rPr lang="fr-FR" sz="1600" dirty="0" smtClean="0"/>
              <a:t>Cette année notre thème de travail c’était</a:t>
            </a:r>
          </a:p>
          <a:p>
            <a:pPr algn="just"/>
            <a:r>
              <a:rPr lang="fr-FR" sz="1600" dirty="0" smtClean="0"/>
              <a:t>la nature. Nous avons donc regardé où se trouvait la chartreuse. Comme certains enfants connaissaient le site, ils ont dit qu’il y avait une rivière.</a:t>
            </a:r>
          </a:p>
          <a:p>
            <a:pPr algn="just"/>
            <a:endParaRPr lang="fr-FR" sz="1600" dirty="0" smtClean="0"/>
          </a:p>
          <a:p>
            <a:pPr algn="just"/>
            <a:r>
              <a:rPr lang="fr-FR" sz="1600" dirty="0" smtClean="0"/>
              <a:t>La classe a alors décidé de fabriquer des poissons.</a:t>
            </a:r>
          </a:p>
          <a:p>
            <a:pPr algn="just"/>
            <a:r>
              <a:rPr lang="fr-FR" sz="1600" dirty="0" smtClean="0"/>
              <a:t>Frédérique nous a montré comment sculpter un poisson avec de la terre. Puis chaque enfant a créé son propre poisson qu’il a peint après la cuisson.</a:t>
            </a:r>
          </a:p>
          <a:p>
            <a:pPr algn="just"/>
            <a:endParaRPr lang="fr-FR" sz="1600" dirty="0" smtClean="0"/>
          </a:p>
          <a:p>
            <a:pPr algn="just"/>
            <a:r>
              <a:rPr lang="fr-FR" sz="1600" dirty="0" smtClean="0"/>
              <a:t>Nous avons ensuite installé notre banc de poisson à cet emplacement.</a:t>
            </a:r>
          </a:p>
          <a:p>
            <a:r>
              <a:rPr kumimoji="0" lang="fr-FR" sz="151800" b="0" i="0" u="none" strike="noStrike" cap="none" normalizeH="0" baseline="0" dirty="0" smtClean="0">
                <a:ln>
                  <a:noFill/>
                </a:ln>
                <a:solidFill>
                  <a:schemeClr val="tx1"/>
                </a:solidFill>
                <a:effectLst/>
                <a:latin typeface="Calibri" pitchFamily="34" charset="0"/>
                <a:cs typeface="Arial" pitchFamily="34" charset="0"/>
              </a:rPr>
              <a:t>s peints en bleu</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psm  1-2-23\projet land art\2024\IMG20240620112501.jpg"/>
          <p:cNvPicPr>
            <a:picLocks noChangeAspect="1" noChangeArrowheads="1"/>
          </p:cNvPicPr>
          <p:nvPr/>
        </p:nvPicPr>
        <p:blipFill>
          <a:blip r:embed="rId2" cstate="print"/>
          <a:srcRect/>
          <a:stretch>
            <a:fillRect/>
          </a:stretch>
        </p:blipFill>
        <p:spPr bwMode="auto">
          <a:xfrm>
            <a:off x="1295400" y="304800"/>
            <a:ext cx="4514850" cy="6019800"/>
          </a:xfrm>
          <a:prstGeom prst="rect">
            <a:avLst/>
          </a:prstGeom>
          <a:noFill/>
        </p:spPr>
      </p:pic>
      <p:pic>
        <p:nvPicPr>
          <p:cNvPr id="4099" name="Picture 3"/>
          <p:cNvPicPr>
            <a:picLocks noChangeAspect="1" noChangeArrowheads="1"/>
          </p:cNvPicPr>
          <p:nvPr/>
        </p:nvPicPr>
        <p:blipFill>
          <a:blip r:embed="rId3" cstate="print"/>
          <a:srcRect/>
          <a:stretch>
            <a:fillRect/>
          </a:stretch>
        </p:blipFill>
        <p:spPr bwMode="auto">
          <a:xfrm>
            <a:off x="152400" y="6858000"/>
            <a:ext cx="2057400" cy="1308692"/>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4408488" y="8077200"/>
            <a:ext cx="2286000" cy="1460876"/>
          </a:xfrm>
          <a:prstGeom prst="rect">
            <a:avLst/>
          </a:prstGeom>
          <a:noFill/>
          <a:ln w="9525">
            <a:noFill/>
            <a:miter lim="800000"/>
            <a:headEnd/>
            <a:tailEnd/>
          </a:ln>
        </p:spPr>
      </p:pic>
      <p:pic>
        <p:nvPicPr>
          <p:cNvPr id="4102" name="Picture 6"/>
          <p:cNvPicPr>
            <a:picLocks noChangeAspect="1" noChangeArrowheads="1"/>
          </p:cNvPicPr>
          <p:nvPr/>
        </p:nvPicPr>
        <p:blipFill>
          <a:blip r:embed="rId5" cstate="print"/>
          <a:srcRect/>
          <a:stretch>
            <a:fillRect/>
          </a:stretch>
        </p:blipFill>
        <p:spPr bwMode="auto">
          <a:xfrm>
            <a:off x="2438400" y="7086600"/>
            <a:ext cx="1828800" cy="1983917"/>
          </a:xfrm>
          <a:prstGeom prst="rect">
            <a:avLst/>
          </a:prstGeom>
          <a:noFill/>
          <a:ln w="9525">
            <a:noFill/>
            <a:miter lim="800000"/>
            <a:headEnd/>
            <a:tailEnd/>
          </a:ln>
        </p:spPr>
      </p:pic>
      <p:pic>
        <p:nvPicPr>
          <p:cNvPr id="2" name="Picture 2"/>
          <p:cNvPicPr>
            <a:picLocks noChangeAspect="1" noChangeArrowheads="1"/>
          </p:cNvPicPr>
          <p:nvPr/>
        </p:nvPicPr>
        <p:blipFill>
          <a:blip r:embed="rId6" cstate="print"/>
          <a:srcRect/>
          <a:stretch>
            <a:fillRect/>
          </a:stretch>
        </p:blipFill>
        <p:spPr bwMode="auto">
          <a:xfrm>
            <a:off x="609600" y="8355379"/>
            <a:ext cx="1600200" cy="1550621"/>
          </a:xfrm>
          <a:prstGeom prst="rect">
            <a:avLst/>
          </a:prstGeom>
          <a:noFill/>
          <a:ln w="9525">
            <a:noFill/>
            <a:miter lim="800000"/>
            <a:headEnd/>
            <a:tailEnd/>
          </a:ln>
        </p:spPr>
      </p:pic>
      <p:pic>
        <p:nvPicPr>
          <p:cNvPr id="3" name="Picture 3"/>
          <p:cNvPicPr>
            <a:picLocks noChangeAspect="1" noChangeArrowheads="1"/>
          </p:cNvPicPr>
          <p:nvPr/>
        </p:nvPicPr>
        <p:blipFill>
          <a:blip r:embed="rId7" cstate="print"/>
          <a:srcRect/>
          <a:stretch>
            <a:fillRect/>
          </a:stretch>
        </p:blipFill>
        <p:spPr bwMode="auto">
          <a:xfrm>
            <a:off x="4408488" y="6477000"/>
            <a:ext cx="2177931" cy="1396354"/>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378039" y="1623552"/>
            <a:ext cx="6127296" cy="725276"/>
          </a:xfrm>
          <a:custGeom>
            <a:avLst/>
            <a:gdLst/>
            <a:ahLst/>
            <a:cxnLst/>
            <a:rect l="l" t="t" r="r" b="b"/>
            <a:pathLst>
              <a:path w="4765675" h="553719">
                <a:moveTo>
                  <a:pt x="0" y="92201"/>
                </a:moveTo>
                <a:lnTo>
                  <a:pt x="7249" y="56310"/>
                </a:lnTo>
                <a:lnTo>
                  <a:pt x="27019" y="27003"/>
                </a:lnTo>
                <a:lnTo>
                  <a:pt x="56342" y="7244"/>
                </a:lnTo>
                <a:lnTo>
                  <a:pt x="92252" y="0"/>
                </a:lnTo>
                <a:lnTo>
                  <a:pt x="4673447" y="0"/>
                </a:lnTo>
                <a:lnTo>
                  <a:pt x="4709338" y="7244"/>
                </a:lnTo>
                <a:lnTo>
                  <a:pt x="4738646" y="27003"/>
                </a:lnTo>
                <a:lnTo>
                  <a:pt x="4758404" y="56310"/>
                </a:lnTo>
                <a:lnTo>
                  <a:pt x="4765649" y="92201"/>
                </a:lnTo>
                <a:lnTo>
                  <a:pt x="4765649" y="461263"/>
                </a:lnTo>
                <a:lnTo>
                  <a:pt x="4758404" y="497155"/>
                </a:lnTo>
                <a:lnTo>
                  <a:pt x="4738646" y="526462"/>
                </a:lnTo>
                <a:lnTo>
                  <a:pt x="4709338" y="546221"/>
                </a:lnTo>
                <a:lnTo>
                  <a:pt x="4673447" y="553465"/>
                </a:lnTo>
                <a:lnTo>
                  <a:pt x="92252" y="553465"/>
                </a:lnTo>
                <a:lnTo>
                  <a:pt x="56342" y="546221"/>
                </a:lnTo>
                <a:lnTo>
                  <a:pt x="27019" y="526462"/>
                </a:lnTo>
                <a:lnTo>
                  <a:pt x="7249" y="497155"/>
                </a:lnTo>
                <a:lnTo>
                  <a:pt x="0" y="461263"/>
                </a:lnTo>
                <a:lnTo>
                  <a:pt x="0" y="92201"/>
                </a:lnTo>
                <a:close/>
              </a:path>
            </a:pathLst>
          </a:custGeom>
          <a:ln w="28575">
            <a:solidFill>
              <a:srgbClr val="71208A"/>
            </a:solidFill>
          </a:ln>
        </p:spPr>
        <p:txBody>
          <a:bodyPr wrap="square" lIns="0" tIns="0" rIns="0" bIns="0" rtlCol="0"/>
          <a:lstStyle/>
          <a:p>
            <a:endParaRPr/>
          </a:p>
        </p:txBody>
      </p:sp>
      <p:sp>
        <p:nvSpPr>
          <p:cNvPr id="13" name="object 13"/>
          <p:cNvSpPr txBox="1">
            <a:spLocks noGrp="1"/>
          </p:cNvSpPr>
          <p:nvPr>
            <p:ph type="title"/>
          </p:nvPr>
        </p:nvSpPr>
        <p:spPr>
          <a:xfrm>
            <a:off x="381000" y="1693751"/>
            <a:ext cx="6172199" cy="509111"/>
          </a:xfrm>
          <a:prstGeom prst="rect">
            <a:avLst/>
          </a:prstGeom>
        </p:spPr>
        <p:txBody>
          <a:bodyPr vert="horz" wrap="square" lIns="0" tIns="16507" rIns="0" bIns="0" rtlCol="0">
            <a:spAutoFit/>
          </a:bodyPr>
          <a:lstStyle/>
          <a:p>
            <a:pPr marL="47046" algn="ctr">
              <a:spcBef>
                <a:spcPts val="130"/>
              </a:spcBef>
            </a:pPr>
            <a:r>
              <a:rPr lang="fr-FR" dirty="0" smtClean="0"/>
              <a:t>Des grenouilles et des salamandres</a:t>
            </a:r>
            <a:endParaRPr dirty="0"/>
          </a:p>
        </p:txBody>
      </p:sp>
      <p:sp>
        <p:nvSpPr>
          <p:cNvPr id="18" name="Rectangle à coins arrondis 17"/>
          <p:cNvSpPr/>
          <p:nvPr/>
        </p:nvSpPr>
        <p:spPr>
          <a:xfrm>
            <a:off x="1295400" y="3429000"/>
            <a:ext cx="4114800" cy="5396269"/>
          </a:xfrm>
          <a:prstGeom prst="roundRect">
            <a:avLst/>
          </a:prstGeom>
        </p:spPr>
        <p:style>
          <a:lnRef idx="2">
            <a:schemeClr val="accent6"/>
          </a:lnRef>
          <a:fillRef idx="1">
            <a:schemeClr val="lt1"/>
          </a:fillRef>
          <a:effectRef idx="0">
            <a:schemeClr val="accent6"/>
          </a:effectRef>
          <a:fontRef idx="minor">
            <a:schemeClr val="dk1"/>
          </a:fontRef>
        </p:style>
        <p:txBody>
          <a:bodyPr lIns="118854" tIns="59427" rIns="118854" bIns="59427" rtlCol="0" anchor="t"/>
          <a:lstStyle/>
          <a:p>
            <a:r>
              <a:rPr lang="fr-FR" sz="1500" dirty="0" smtClean="0">
                <a:solidFill>
                  <a:schemeClr val="tx1"/>
                </a:solidFill>
                <a:latin typeface="Calibri" pitchFamily="34" charset="0"/>
                <a:cs typeface="Arial" pitchFamily="34" charset="0"/>
              </a:rPr>
              <a:t>Cette année nous avons travaillé autour du thème de la nature qui nous entoure.</a:t>
            </a:r>
          </a:p>
          <a:p>
            <a:endParaRPr lang="fr-FR" sz="1500" dirty="0" smtClean="0">
              <a:solidFill>
                <a:schemeClr val="tx1"/>
              </a:solidFill>
              <a:latin typeface="Calibri" pitchFamily="34" charset="0"/>
              <a:cs typeface="Arial" pitchFamily="34" charset="0"/>
            </a:endParaRPr>
          </a:p>
          <a:p>
            <a:r>
              <a:rPr lang="fr-FR" sz="1500" dirty="0" smtClean="0">
                <a:solidFill>
                  <a:schemeClr val="tx1"/>
                </a:solidFill>
                <a:latin typeface="Calibri" pitchFamily="34" charset="0"/>
                <a:cs typeface="Arial" pitchFamily="34" charset="0"/>
              </a:rPr>
              <a:t>Avec Frédérique, nous avons d’abord cherché des espèces que nous pourrions trouver au bord de l’eau ici à la chartreuse.</a:t>
            </a:r>
          </a:p>
          <a:p>
            <a:endParaRPr lang="fr-FR" sz="1500" dirty="0" smtClean="0">
              <a:solidFill>
                <a:schemeClr val="tx1"/>
              </a:solidFill>
              <a:latin typeface="Calibri" pitchFamily="34" charset="0"/>
              <a:cs typeface="Arial" pitchFamily="34" charset="0"/>
            </a:endParaRPr>
          </a:p>
          <a:p>
            <a:r>
              <a:rPr lang="fr-FR" sz="1500" dirty="0" smtClean="0">
                <a:solidFill>
                  <a:schemeClr val="tx1"/>
                </a:solidFill>
                <a:latin typeface="Calibri" pitchFamily="34" charset="0"/>
                <a:cs typeface="Arial" pitchFamily="34" charset="0"/>
              </a:rPr>
              <a:t>Nous avons décidé de  représenter dans leurs environnement de belles grenouilles à grande bouche et de jolies salamandres en terre cuite.</a:t>
            </a:r>
          </a:p>
          <a:p>
            <a:r>
              <a:rPr lang="fr-FR" sz="1500" dirty="0" smtClean="0">
                <a:solidFill>
                  <a:schemeClr val="tx1"/>
                </a:solidFill>
                <a:latin typeface="Calibri" pitchFamily="34" charset="0"/>
                <a:cs typeface="Arial" pitchFamily="34" charset="0"/>
              </a:rPr>
              <a:t>Puis nous avons réalisé le décor : un socle représentant la rivière ainsi que la terre et la végétation qui l’entoure.</a:t>
            </a:r>
          </a:p>
          <a:p>
            <a:endParaRPr lang="fr-FR" sz="1500" dirty="0" smtClean="0">
              <a:solidFill>
                <a:schemeClr val="tx1"/>
              </a:solidFill>
              <a:latin typeface="Calibri" pitchFamily="34" charset="0"/>
              <a:cs typeface="Arial" pitchFamily="34" charset="0"/>
            </a:endParaRPr>
          </a:p>
          <a:p>
            <a:r>
              <a:rPr lang="fr-FR" sz="1500" dirty="0" smtClean="0">
                <a:solidFill>
                  <a:schemeClr val="tx1"/>
                </a:solidFill>
                <a:latin typeface="Calibri" pitchFamily="34" charset="0"/>
                <a:cs typeface="Arial" pitchFamily="34" charset="0"/>
              </a:rPr>
              <a:t>Ensuite nous sommes allés collecter lors de sorties  des éléments naturels pour ajouter à notre œuvre.</a:t>
            </a:r>
          </a:p>
          <a:p>
            <a:endParaRPr lang="fr-FR" sz="1500" dirty="0" smtClean="0">
              <a:solidFill>
                <a:schemeClr val="tx1"/>
              </a:solidFill>
              <a:latin typeface="Calibri" pitchFamily="34" charset="0"/>
              <a:cs typeface="Arial" pitchFamily="34" charset="0"/>
            </a:endParaRPr>
          </a:p>
          <a:p>
            <a:r>
              <a:rPr lang="fr-FR" sz="1500" dirty="0" smtClean="0">
                <a:solidFill>
                  <a:schemeClr val="tx1"/>
                </a:solidFill>
                <a:latin typeface="Calibri" pitchFamily="34" charset="0"/>
                <a:cs typeface="Arial" pitchFamily="34" charset="0"/>
              </a:rPr>
              <a:t>Pour finir nous avons assembler le tout en imaginant une mise en scène (des cachettes, des sautoirs…)</a:t>
            </a:r>
            <a:endParaRPr lang="fr-FR" sz="1500" dirty="0">
              <a:solidFill>
                <a:schemeClr val="tx1"/>
              </a:solidFill>
              <a:latin typeface="Calibri" pitchFamily="34" charset="0"/>
              <a:cs typeface="Arial" pitchFamily="34" charset="0"/>
            </a:endParaRPr>
          </a:p>
        </p:txBody>
      </p:sp>
      <p:sp>
        <p:nvSpPr>
          <p:cNvPr id="6148" name="Rectangle 4"/>
          <p:cNvSpPr>
            <a:spLocks noChangeArrowheads="1"/>
          </p:cNvSpPr>
          <p:nvPr/>
        </p:nvSpPr>
        <p:spPr bwMode="auto">
          <a:xfrm>
            <a:off x="685800" y="1143000"/>
            <a:ext cx="5061157" cy="335458"/>
          </a:xfrm>
          <a:prstGeom prst="rect">
            <a:avLst/>
          </a:prstGeom>
          <a:noFill/>
          <a:ln w="9525">
            <a:noFill/>
            <a:miter lim="800000"/>
            <a:headEnd/>
            <a:tailEnd/>
          </a:ln>
          <a:effectLst/>
        </p:spPr>
        <p:txBody>
          <a:bodyPr vert="horz" wrap="none" lIns="118854" tIns="59427" rIns="118854" bIns="59427" numCol="1" anchor="ctr" anchorCtr="0" compatLnSpc="1">
            <a:prstTxWarp prst="textNoShape">
              <a:avLst/>
            </a:prstTxWarp>
            <a:spAutoFit/>
          </a:bodyPr>
          <a:lstStyle/>
          <a:p>
            <a:pPr lvl="0" fontAlgn="base">
              <a:spcBef>
                <a:spcPct val="0"/>
              </a:spcBef>
              <a:spcAft>
                <a:spcPct val="0"/>
              </a:spcAft>
            </a:pPr>
            <a:r>
              <a:rPr lang="fr-FR" sz="1400" dirty="0">
                <a:solidFill>
                  <a:srgbClr val="C45911"/>
                </a:solidFill>
                <a:latin typeface="Arial Black" pitchFamily="34" charset="0"/>
                <a:ea typeface="Calibri" pitchFamily="34" charset="0"/>
                <a:cs typeface="Times New Roman" pitchFamily="18" charset="0"/>
              </a:rPr>
              <a:t>École  </a:t>
            </a:r>
            <a:r>
              <a:rPr lang="fr-FR" sz="1400" dirty="0" smtClean="0">
                <a:solidFill>
                  <a:srgbClr val="C45911"/>
                </a:solidFill>
                <a:latin typeface="Arial Black" pitchFamily="34" charset="0"/>
                <a:ea typeface="Calibri" pitchFamily="34" charset="0"/>
                <a:cs typeface="Times New Roman" pitchFamily="18" charset="0"/>
              </a:rPr>
              <a:t>Maternelle des Ancizes  Classes de PS-MS</a:t>
            </a:r>
            <a:endParaRPr lang="fr-FR" sz="1400" dirty="0">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365673" y="609600"/>
            <a:ext cx="4314087" cy="7086600"/>
          </a:xfrm>
          <a:prstGeom prst="rect">
            <a:avLst/>
          </a:prstGeom>
          <a:noFill/>
          <a:ln w="9525">
            <a:noFill/>
            <a:miter lim="800000"/>
            <a:headEnd/>
            <a:tailEnd/>
          </a:ln>
        </p:spPr>
      </p:pic>
      <p:pic>
        <p:nvPicPr>
          <p:cNvPr id="8196" name="Picture 4"/>
          <p:cNvPicPr>
            <a:picLocks noChangeAspect="1" noChangeArrowheads="1"/>
          </p:cNvPicPr>
          <p:nvPr/>
        </p:nvPicPr>
        <p:blipFill>
          <a:blip r:embed="rId3" cstate="print"/>
          <a:srcRect/>
          <a:stretch>
            <a:fillRect/>
          </a:stretch>
        </p:blipFill>
        <p:spPr bwMode="auto">
          <a:xfrm>
            <a:off x="457200" y="914400"/>
            <a:ext cx="1600200" cy="1745875"/>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srcRect/>
          <a:stretch>
            <a:fillRect/>
          </a:stretch>
        </p:blipFill>
        <p:spPr bwMode="auto">
          <a:xfrm>
            <a:off x="457200" y="3048000"/>
            <a:ext cx="1689326" cy="1901527"/>
          </a:xfrm>
          <a:prstGeom prst="rect">
            <a:avLst/>
          </a:prstGeom>
          <a:noFill/>
          <a:ln w="9525">
            <a:noFill/>
            <a:miter lim="800000"/>
            <a:headEnd/>
            <a:tailEnd/>
          </a:ln>
        </p:spPr>
      </p:pic>
      <p:pic>
        <p:nvPicPr>
          <p:cNvPr id="6" name="Image 5" descr="IMG20240620113206.png"/>
          <p:cNvPicPr>
            <a:picLocks noChangeAspect="1"/>
          </p:cNvPicPr>
          <p:nvPr/>
        </p:nvPicPr>
        <p:blipFill>
          <a:blip r:embed="rId5" cstate="print"/>
          <a:stretch>
            <a:fillRect/>
          </a:stretch>
        </p:blipFill>
        <p:spPr>
          <a:xfrm>
            <a:off x="609600" y="7924800"/>
            <a:ext cx="2667000" cy="1463337"/>
          </a:xfrm>
          <a:prstGeom prst="rect">
            <a:avLst/>
          </a:prstGeom>
        </p:spPr>
      </p:pic>
      <p:pic>
        <p:nvPicPr>
          <p:cNvPr id="8" name="Image 7" descr="IMG20240620113356.jpg"/>
          <p:cNvPicPr>
            <a:picLocks noChangeAspect="1"/>
          </p:cNvPicPr>
          <p:nvPr/>
        </p:nvPicPr>
        <p:blipFill>
          <a:blip r:embed="rId6" cstate="print"/>
          <a:stretch>
            <a:fillRect/>
          </a:stretch>
        </p:blipFill>
        <p:spPr>
          <a:xfrm>
            <a:off x="3733800" y="8229600"/>
            <a:ext cx="2703576" cy="1357743"/>
          </a:xfrm>
          <a:prstGeom prst="rect">
            <a:avLst/>
          </a:prstGeom>
        </p:spPr>
      </p:pic>
      <p:pic>
        <p:nvPicPr>
          <p:cNvPr id="5122" name="Picture 2"/>
          <p:cNvPicPr>
            <a:picLocks noChangeAspect="1" noChangeArrowheads="1"/>
          </p:cNvPicPr>
          <p:nvPr/>
        </p:nvPicPr>
        <p:blipFill>
          <a:blip r:embed="rId7" cstate="print"/>
          <a:srcRect/>
          <a:stretch>
            <a:fillRect/>
          </a:stretch>
        </p:blipFill>
        <p:spPr bwMode="auto">
          <a:xfrm>
            <a:off x="457200" y="5377097"/>
            <a:ext cx="1752600" cy="1221906"/>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tretch>
            <a:fillRect/>
          </a:stretch>
        </p:blipFill>
        <p:spPr>
          <a:xfrm>
            <a:off x="0" y="0"/>
            <a:ext cx="914400" cy="917855"/>
          </a:xfrm>
          <a:prstGeom prst="rect">
            <a:avLst/>
          </a:prstGeom>
        </p:spPr>
      </p:pic>
      <p:pic>
        <p:nvPicPr>
          <p:cNvPr id="3" name="Image 2"/>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990600" y="0"/>
            <a:ext cx="5638800" cy="914400"/>
          </a:xfrm>
          <a:prstGeom prst="rect">
            <a:avLst/>
          </a:prstGeom>
          <a:noFill/>
        </p:spPr>
      </p:pic>
      <p:pic>
        <p:nvPicPr>
          <p:cNvPr id="4" name="Image 3"/>
          <p:cNvPicPr/>
          <p:nvPr/>
        </p:nvPicPr>
        <p:blipFill>
          <a:blip r:embed="rId4" cstate="print"/>
          <a:srcRect/>
          <a:stretch>
            <a:fillRect/>
          </a:stretch>
        </p:blipFill>
        <p:spPr bwMode="auto">
          <a:xfrm>
            <a:off x="0" y="2139950"/>
            <a:ext cx="6858000" cy="7696200"/>
          </a:xfrm>
          <a:prstGeom prst="rect">
            <a:avLst/>
          </a:prstGeom>
          <a:noFill/>
          <a:ln w="9525">
            <a:noFill/>
            <a:miter lim="800000"/>
            <a:headEnd/>
            <a:tailEnd/>
          </a:ln>
        </p:spPr>
      </p:pic>
      <p:sp>
        <p:nvSpPr>
          <p:cNvPr id="33794" name="Forme automatique 2"/>
          <p:cNvSpPr>
            <a:spLocks noChangeArrowheads="1"/>
          </p:cNvSpPr>
          <p:nvPr/>
        </p:nvSpPr>
        <p:spPr bwMode="auto">
          <a:xfrm>
            <a:off x="1752600" y="1524000"/>
            <a:ext cx="3505200" cy="533399"/>
          </a:xfrm>
          <a:prstGeom prst="roundRect">
            <a:avLst>
              <a:gd name="adj" fmla="val 13032"/>
            </a:avLst>
          </a:prstGeom>
          <a:solidFill>
            <a:srgbClr val="FFFFFF"/>
          </a:solidFill>
          <a:ln w="1905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600" b="1" i="1" u="none" strike="noStrike" cap="none" normalizeH="0" baseline="0" dirty="0" smtClean="0">
                <a:ln>
                  <a:noFill/>
                </a:ln>
                <a:solidFill>
                  <a:srgbClr val="943634"/>
                </a:solidFill>
                <a:effectLst/>
                <a:latin typeface="Calibri" pitchFamily="34" charset="0"/>
                <a:cs typeface="Arial" pitchFamily="34" charset="0"/>
              </a:rPr>
              <a:t>La goutte d’eau</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3795" name="Rectangle 3"/>
          <p:cNvSpPr>
            <a:spLocks noChangeArrowheads="1"/>
          </p:cNvSpPr>
          <p:nvPr/>
        </p:nvSpPr>
        <p:spPr bwMode="auto">
          <a:xfrm>
            <a:off x="304800" y="990601"/>
            <a:ext cx="6229350" cy="457200"/>
          </a:xfrm>
          <a:prstGeom prst="rect">
            <a:avLst/>
          </a:prstGeom>
          <a:solidFill>
            <a:srgbClr val="FFFFFF"/>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Black" pitchFamily="34" charset="0"/>
                <a:cs typeface="Arial" pitchFamily="34" charset="0"/>
              </a:rPr>
              <a:t>École  de Charbonnières les vieilles    Classes de CE1/CE2  </a:t>
            </a:r>
            <a:endParaRPr kumimoji="0" lang="fr-FR" sz="1800" b="1" i="0" u="none" strike="noStrike" spc="50" normalizeH="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itchFamily="34" charset="0"/>
              <a:cs typeface="Arial" pitchFamily="34" charset="0"/>
            </a:endParaRPr>
          </a:p>
        </p:txBody>
      </p:sp>
      <p:sp>
        <p:nvSpPr>
          <p:cNvPr id="33796" name="AutoShape 4"/>
          <p:cNvSpPr>
            <a:spLocks noChangeArrowheads="1"/>
          </p:cNvSpPr>
          <p:nvPr/>
        </p:nvSpPr>
        <p:spPr bwMode="auto">
          <a:xfrm>
            <a:off x="1066800" y="2940050"/>
            <a:ext cx="4495800" cy="6127750"/>
          </a:xfrm>
          <a:prstGeom prst="roundRect">
            <a:avLst>
              <a:gd name="adj" fmla="val 16667"/>
            </a:avLst>
          </a:prstGeom>
          <a:solidFill>
            <a:srgbClr val="FFFFFF"/>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fr-FR" sz="1500" b="0" i="0" u="none" strike="noStrike" cap="none" normalizeH="0" baseline="0" dirty="0" smtClean="0">
                <a:ln>
                  <a:noFill/>
                </a:ln>
                <a:solidFill>
                  <a:schemeClr val="tx1"/>
                </a:solidFill>
                <a:effectLst/>
                <a:latin typeface="Calibri" pitchFamily="34" charset="0"/>
                <a:cs typeface="Arial" pitchFamily="34" charset="0"/>
              </a:rPr>
              <a:t>Pour le projet Scol’and art, le thème cette année était l’eau. Frédérique est venue dans la classe pour discuter de l’eau et de ce que nous voulions faire. Nous avons décidé de réaliser une goutte d’eau car ce projet nous plaisait. Nous avons commencé par faire des guirlandes de bouteilles et de boites de conserve. Nous les avons ensuite recouvertes de draps et nous les avons peintes  en bleu.</a:t>
            </a:r>
          </a:p>
          <a:p>
            <a:pPr marL="0" marR="0" lvl="0" indent="0" algn="just" defTabSz="914400" rtl="0" eaLnBrk="1" fontAlgn="base" latinLnBrk="0" hangingPunct="1">
              <a:lnSpc>
                <a:spcPct val="100000"/>
              </a:lnSpc>
              <a:spcBef>
                <a:spcPct val="0"/>
              </a:spcBef>
              <a:spcAft>
                <a:spcPts val="1000"/>
              </a:spcAft>
              <a:buClrTx/>
              <a:buSzTx/>
              <a:buFontTx/>
              <a:buNone/>
              <a:tabLst/>
            </a:pPr>
            <a:r>
              <a:rPr kumimoji="0" lang="fr-FR" sz="1500" b="0" i="0" u="none" strike="noStrike" cap="none" normalizeH="0" baseline="0" dirty="0" smtClean="0">
                <a:ln>
                  <a:noFill/>
                </a:ln>
                <a:solidFill>
                  <a:schemeClr val="tx1"/>
                </a:solidFill>
                <a:effectLst/>
                <a:latin typeface="Calibri" pitchFamily="34" charset="0"/>
                <a:cs typeface="Arial" pitchFamily="34" charset="0"/>
              </a:rPr>
              <a:t>Nous avons utilisé des tubes peints en bleu. Nous avons accroché des petits sacs poubelles bleus au bout pour faire comme une éclaboussure.</a:t>
            </a:r>
          </a:p>
          <a:p>
            <a:pPr marL="0" marR="0" lvl="0" indent="0" algn="just" defTabSz="914400" rtl="0" eaLnBrk="1" fontAlgn="base" latinLnBrk="0" hangingPunct="1">
              <a:lnSpc>
                <a:spcPct val="100000"/>
              </a:lnSpc>
              <a:spcBef>
                <a:spcPct val="0"/>
              </a:spcBef>
              <a:spcAft>
                <a:spcPts val="1000"/>
              </a:spcAft>
              <a:buClrTx/>
              <a:buSzTx/>
              <a:buFontTx/>
              <a:buNone/>
              <a:tabLst/>
            </a:pPr>
            <a:r>
              <a:rPr kumimoji="0" lang="fr-FR" sz="1500" b="0" i="0" u="none" strike="noStrike" cap="none" normalizeH="0" baseline="0" dirty="0" smtClean="0">
                <a:ln>
                  <a:noFill/>
                </a:ln>
                <a:solidFill>
                  <a:schemeClr val="tx1"/>
                </a:solidFill>
                <a:effectLst/>
                <a:latin typeface="Calibri" pitchFamily="34" charset="0"/>
                <a:cs typeface="Arial" pitchFamily="34" charset="0"/>
              </a:rPr>
              <a:t>Pour faire la grosse goutte, nous avons utilisé un gros sac poubelle bleu que nous avons rempli de papier bulle. Nous l’avons scotché pour lui donner une forme de goutte et nous l’avons accroché au bout d’une grande barre.</a:t>
            </a:r>
          </a:p>
          <a:p>
            <a:pPr marL="0" marR="0" lvl="0" indent="0" algn="just" defTabSz="914400" rtl="0" eaLnBrk="1" fontAlgn="base" latinLnBrk="0" hangingPunct="1">
              <a:lnSpc>
                <a:spcPct val="100000"/>
              </a:lnSpc>
              <a:spcBef>
                <a:spcPct val="0"/>
              </a:spcBef>
              <a:spcAft>
                <a:spcPts val="1000"/>
              </a:spcAft>
              <a:buClrTx/>
              <a:buSzTx/>
              <a:buFontTx/>
              <a:buNone/>
              <a:tabLst/>
            </a:pPr>
            <a:r>
              <a:rPr kumimoji="0" lang="fr-FR" sz="1500" b="0" i="0" u="none" strike="noStrike" cap="none" normalizeH="0" baseline="0" dirty="0" smtClean="0">
                <a:ln>
                  <a:noFill/>
                </a:ln>
                <a:solidFill>
                  <a:schemeClr val="tx1"/>
                </a:solidFill>
                <a:effectLst/>
                <a:latin typeface="Calibri" pitchFamily="34" charset="0"/>
                <a:cs typeface="Arial" pitchFamily="34" charset="0"/>
              </a:rPr>
              <a:t>Pour les ondulations, nous avons collé des tuyaux d’arrosage sur des planches et nous les avons bombés en bleu.</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sz="1500" b="0" i="0" u="none" strike="noStrike" cap="none" normalizeH="0" baseline="0" dirty="0" smtClean="0">
                <a:ln>
                  <a:noFill/>
                </a:ln>
                <a:solidFill>
                  <a:schemeClr val="tx1"/>
                </a:solidFill>
                <a:effectLst/>
                <a:latin typeface="Calibri" pitchFamily="34" charset="0"/>
                <a:cs typeface="Arial" pitchFamily="34" charset="0"/>
              </a:rPr>
              <a:t>Enfin, nous avons utilisé du grillage pour finir l’éclaboussure que nous avons recouvert de draps peints en bleu. </a:t>
            </a:r>
            <a:r>
              <a:rPr kumimoji="0" lang="fr-FR" sz="151800" b="0" i="0" u="none" strike="noStrike" cap="none" normalizeH="0" baseline="0" dirty="0" smtClean="0">
                <a:ln>
                  <a:noFill/>
                </a:ln>
                <a:solidFill>
                  <a:schemeClr val="tx1"/>
                </a:solidFill>
                <a:effectLst/>
                <a:latin typeface="Calibri" pitchFamily="34" charset="0"/>
                <a:cs typeface="Arial" pitchFamily="34" charset="0"/>
              </a:rPr>
              <a:t>s peints en bleu</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04800" y="1066800"/>
            <a:ext cx="6299448" cy="7462837"/>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B7B7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701</TotalTime>
  <Words>1563</Words>
  <Application>Microsoft Office PowerPoint</Application>
  <PresentationFormat>Format A4 (210 x 297 mm)</PresentationFormat>
  <Paragraphs>186</Paragraphs>
  <Slides>24</Slides>
  <Notes>2</Notes>
  <HiddenSlides>0</HiddenSlides>
  <MMClips>0</MMClips>
  <ScaleCrop>false</ScaleCrop>
  <HeadingPairs>
    <vt:vector size="4" baseType="variant">
      <vt:variant>
        <vt:lpstr>Thème</vt:lpstr>
      </vt:variant>
      <vt:variant>
        <vt:i4>1</vt:i4>
      </vt:variant>
      <vt:variant>
        <vt:lpstr>Titres des diapositives</vt:lpstr>
      </vt:variant>
      <vt:variant>
        <vt:i4>24</vt:i4>
      </vt:variant>
    </vt:vector>
  </HeadingPairs>
  <TitlesOfParts>
    <vt:vector size="25" baseType="lpstr">
      <vt:lpstr>Office Theme</vt:lpstr>
      <vt:lpstr>Diapositive 1</vt:lpstr>
      <vt:lpstr>Diapositive 2</vt:lpstr>
      <vt:lpstr>Diapositive 3</vt:lpstr>
      <vt:lpstr>Diapositive 4</vt:lpstr>
      <vt:lpstr>Diapositive 5</vt:lpstr>
      <vt:lpstr>Des grenouilles et des salamandres</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rossignol jacqueline</dc:creator>
  <cp:lastModifiedBy>Windows User</cp:lastModifiedBy>
  <cp:revision>17</cp:revision>
  <dcterms:created xsi:type="dcterms:W3CDTF">2024-07-17T11:46:53Z</dcterms:created>
  <dcterms:modified xsi:type="dcterms:W3CDTF">2024-09-16T14:41:11Z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2023-11-28T00:00:00Z</vt:filetime>
  </property>
  <property fmtid="{D5CDD505-2E9C-101B-9397-08002B2CF9AE}" pid="3" name="Creator">
    <vt:lpwstr>Microsoft® Office PowerPoint® 2007</vt:lpwstr>
  </property>
  <property fmtid="{D5CDD505-2E9C-101B-9397-08002B2CF9AE}" pid="4" name="LastSaved">
    <vt:filetime>2024-07-17T00:00:00Z</vt:filetime>
  </property>
</Properties>
</file>